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257" r:id="rId2"/>
    <p:sldId id="258" r:id="rId3"/>
    <p:sldId id="259" r:id="rId4"/>
    <p:sldId id="260" r:id="rId5"/>
    <p:sldId id="261" r:id="rId6"/>
    <p:sldId id="262" r:id="rId7"/>
    <p:sldId id="263" r:id="rId8"/>
    <p:sldId id="264" r:id="rId9"/>
    <p:sldId id="265" r:id="rId10"/>
    <p:sldId id="256" r:id="rId11"/>
    <p:sldId id="266" r:id="rId12"/>
    <p:sldId id="267" r:id="rId13"/>
    <p:sldId id="275" r:id="rId14"/>
    <p:sldId id="268" r:id="rId15"/>
    <p:sldId id="269" r:id="rId16"/>
    <p:sldId id="270" r:id="rId17"/>
    <p:sldId id="271" r:id="rId18"/>
    <p:sldId id="272" r:id="rId19"/>
    <p:sldId id="273"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2" d="100"/>
          <a:sy n="122" d="100"/>
        </p:scale>
        <p:origin x="114"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B45E1B-456D-4FD2-B430-68E5906CBC07}" type="datetimeFigureOut">
              <a:rPr lang="en-GB" smtClean="0"/>
              <a:t>10/03/2019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DCF841-2E82-4BE5-A5A7-A1C704F00E98}" type="slidenum">
              <a:rPr lang="en-GB" smtClean="0"/>
              <a:t>‹#›</a:t>
            </a:fld>
            <a:endParaRPr lang="en-GB"/>
          </a:p>
        </p:txBody>
      </p:sp>
    </p:spTree>
    <p:extLst>
      <p:ext uri="{BB962C8B-B14F-4D97-AF65-F5344CB8AC3E}">
        <p14:creationId xmlns:p14="http://schemas.microsoft.com/office/powerpoint/2010/main" val="2775675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9292CC5-07AB-485B-8E98-D3D82E7B8538}" type="datetime1">
              <a:rPr lang="en-GB" smtClean="0"/>
              <a:t>10/03/2019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302814C8-D3D9-458F-A86B-C8E528B391F4}" type="slidenum">
              <a:rPr lang="en-GB" smtClean="0"/>
              <a:t>‹#›</a:t>
            </a:fld>
            <a:endParaRPr lang="en-GB"/>
          </a:p>
        </p:txBody>
      </p:sp>
    </p:spTree>
    <p:extLst>
      <p:ext uri="{BB962C8B-B14F-4D97-AF65-F5344CB8AC3E}">
        <p14:creationId xmlns:p14="http://schemas.microsoft.com/office/powerpoint/2010/main" val="1734697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C6D355-ADD6-461F-B04F-1E42D51A75E5}" type="datetime1">
              <a:rPr lang="en-GB" smtClean="0"/>
              <a:t>10/03/2019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2814C8-D3D9-458F-A86B-C8E528B391F4}" type="slidenum">
              <a:rPr lang="en-GB" smtClean="0"/>
              <a:t>‹#›</a:t>
            </a:fld>
            <a:endParaRPr lang="en-GB"/>
          </a:p>
        </p:txBody>
      </p:sp>
    </p:spTree>
    <p:extLst>
      <p:ext uri="{BB962C8B-B14F-4D97-AF65-F5344CB8AC3E}">
        <p14:creationId xmlns:p14="http://schemas.microsoft.com/office/powerpoint/2010/main" val="2100728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DCF2F9-9268-4EAE-822A-1B16011411B5}" type="datetime1">
              <a:rPr lang="en-GB" smtClean="0"/>
              <a:t>10/03/2019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2814C8-D3D9-458F-A86B-C8E528B391F4}" type="slidenum">
              <a:rPr lang="en-GB" smtClean="0"/>
              <a:t>‹#›</a:t>
            </a:fld>
            <a:endParaRPr lang="en-GB"/>
          </a:p>
        </p:txBody>
      </p:sp>
    </p:spTree>
    <p:extLst>
      <p:ext uri="{BB962C8B-B14F-4D97-AF65-F5344CB8AC3E}">
        <p14:creationId xmlns:p14="http://schemas.microsoft.com/office/powerpoint/2010/main" val="3166431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9CD440-5CB5-491C-A1FA-9F83D7DE1258}" type="datetime1">
              <a:rPr lang="en-GB" smtClean="0"/>
              <a:t>10/03/2019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2814C8-D3D9-458F-A86B-C8E528B391F4}" type="slidenum">
              <a:rPr lang="en-GB" smtClean="0"/>
              <a:t>‹#›</a:t>
            </a:fld>
            <a:endParaRPr lang="en-GB"/>
          </a:p>
        </p:txBody>
      </p:sp>
    </p:spTree>
    <p:extLst>
      <p:ext uri="{BB962C8B-B14F-4D97-AF65-F5344CB8AC3E}">
        <p14:creationId xmlns:p14="http://schemas.microsoft.com/office/powerpoint/2010/main" val="1513730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593667" y="6272784"/>
            <a:ext cx="2644309" cy="365125"/>
          </a:xfrm>
        </p:spPr>
        <p:txBody>
          <a:bodyPr/>
          <a:lstStyle/>
          <a:p>
            <a:fld id="{07274365-A0E2-42C9-916D-D4570FBB1EA3}" type="datetime1">
              <a:rPr lang="en-GB" smtClean="0"/>
              <a:t>10/03/2019</a:t>
            </a:fld>
            <a:endParaRPr lang="en-GB"/>
          </a:p>
        </p:txBody>
      </p:sp>
      <p:sp>
        <p:nvSpPr>
          <p:cNvPr id="5" name="Footer Placeholder 4"/>
          <p:cNvSpPr>
            <a:spLocks noGrp="1"/>
          </p:cNvSpPr>
          <p:nvPr>
            <p:ph type="ftr" sz="quarter" idx="11"/>
          </p:nvPr>
        </p:nvSpPr>
        <p:spPr>
          <a:xfrm>
            <a:off x="2182708" y="6272784"/>
            <a:ext cx="6327648" cy="365125"/>
          </a:xfrm>
        </p:spPr>
        <p:txBody>
          <a:bodyPr/>
          <a:lstStyle/>
          <a:p>
            <a:endParaRPr lang="en-GB"/>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302814C8-D3D9-458F-A86B-C8E528B391F4}" type="slidenum">
              <a:rPr lang="en-GB" smtClean="0"/>
              <a:t>‹#›</a:t>
            </a:fld>
            <a:endParaRPr lang="en-GB"/>
          </a:p>
        </p:txBody>
      </p:sp>
    </p:spTree>
    <p:extLst>
      <p:ext uri="{BB962C8B-B14F-4D97-AF65-F5344CB8AC3E}">
        <p14:creationId xmlns:p14="http://schemas.microsoft.com/office/powerpoint/2010/main" val="15312337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AC53FC0-6312-4CBF-91E2-BF4DE738D8F8}" type="datetime1">
              <a:rPr lang="en-GB" smtClean="0"/>
              <a:t>10/03/2019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02814C8-D3D9-458F-A86B-C8E528B391F4}" type="slidenum">
              <a:rPr lang="en-GB" smtClean="0"/>
              <a:t>‹#›</a:t>
            </a:fld>
            <a:endParaRPr lang="en-GB"/>
          </a:p>
        </p:txBody>
      </p:sp>
    </p:spTree>
    <p:extLst>
      <p:ext uri="{BB962C8B-B14F-4D97-AF65-F5344CB8AC3E}">
        <p14:creationId xmlns:p14="http://schemas.microsoft.com/office/powerpoint/2010/main" val="1794269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5458BFA-46A0-435B-9DE0-4BF91BC43941}" type="datetime1">
              <a:rPr lang="en-GB" smtClean="0"/>
              <a:t>10/03/2019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02814C8-D3D9-458F-A86B-C8E528B391F4}" type="slidenum">
              <a:rPr lang="en-GB" smtClean="0"/>
              <a:t>‹#›</a:t>
            </a:fld>
            <a:endParaRPr lang="en-GB"/>
          </a:p>
        </p:txBody>
      </p:sp>
    </p:spTree>
    <p:extLst>
      <p:ext uri="{BB962C8B-B14F-4D97-AF65-F5344CB8AC3E}">
        <p14:creationId xmlns:p14="http://schemas.microsoft.com/office/powerpoint/2010/main" val="713739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B59FAB4-EB97-4890-95F6-DE9A428BAFCE}" type="datetime1">
              <a:rPr lang="en-GB" smtClean="0"/>
              <a:t>10/03/2019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02814C8-D3D9-458F-A86B-C8E528B391F4}" type="slidenum">
              <a:rPr lang="en-GB" smtClean="0"/>
              <a:t>‹#›</a:t>
            </a:fld>
            <a:endParaRPr lang="en-GB"/>
          </a:p>
        </p:txBody>
      </p:sp>
    </p:spTree>
    <p:extLst>
      <p:ext uri="{BB962C8B-B14F-4D97-AF65-F5344CB8AC3E}">
        <p14:creationId xmlns:p14="http://schemas.microsoft.com/office/powerpoint/2010/main" val="1445779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A128FA-0351-436F-8FF7-2087EB960398}" type="datetime1">
              <a:rPr lang="en-GB" smtClean="0"/>
              <a:t>10/03/2019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02814C8-D3D9-458F-A86B-C8E528B391F4}" type="slidenum">
              <a:rPr lang="en-GB" smtClean="0"/>
              <a:t>‹#›</a:t>
            </a:fld>
            <a:endParaRPr lang="en-GB"/>
          </a:p>
        </p:txBody>
      </p:sp>
    </p:spTree>
    <p:extLst>
      <p:ext uri="{BB962C8B-B14F-4D97-AF65-F5344CB8AC3E}">
        <p14:creationId xmlns:p14="http://schemas.microsoft.com/office/powerpoint/2010/main" val="3733719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0BAE979-3809-4DAA-9602-7CFE9D434382}" type="datetime1">
              <a:rPr lang="en-GB" smtClean="0"/>
              <a:t>10/03/2019</a:t>
            </a:fld>
            <a:endParaRPr lang="en-GB"/>
          </a:p>
        </p:txBody>
      </p:sp>
      <p:sp>
        <p:nvSpPr>
          <p:cNvPr id="6" name="Footer Placeholder 5"/>
          <p:cNvSpPr>
            <a:spLocks noGrp="1"/>
          </p:cNvSpPr>
          <p:nvPr>
            <p:ph type="ftr" sz="quarter" idx="11"/>
          </p:nvPr>
        </p:nvSpPr>
        <p:spPr/>
        <p:txBody>
          <a:bodyPr/>
          <a:lstStyle/>
          <a:p>
            <a:endParaRPr lang="en-GB"/>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302814C8-D3D9-458F-A86B-C8E528B391F4}" type="slidenum">
              <a:rPr lang="en-GB" smtClean="0"/>
              <a:t>‹#›</a:t>
            </a:fld>
            <a:endParaRPr lang="en-GB"/>
          </a:p>
        </p:txBody>
      </p:sp>
    </p:spTree>
    <p:extLst>
      <p:ext uri="{BB962C8B-B14F-4D97-AF65-F5344CB8AC3E}">
        <p14:creationId xmlns:p14="http://schemas.microsoft.com/office/powerpoint/2010/main" val="15399561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FAC5A41F-B02B-4ADB-A59B-D65956BAC56E}" type="datetime1">
              <a:rPr lang="en-GB" smtClean="0"/>
              <a:t>10/03/2019</a:t>
            </a:fld>
            <a:endParaRPr lang="en-GB"/>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302814C8-D3D9-458F-A86B-C8E528B391F4}" type="slidenum">
              <a:rPr lang="en-GB" smtClean="0"/>
              <a:t>‹#›</a:t>
            </a:fld>
            <a:endParaRPr lang="en-GB"/>
          </a:p>
        </p:txBody>
      </p:sp>
    </p:spTree>
    <p:extLst>
      <p:ext uri="{BB962C8B-B14F-4D97-AF65-F5344CB8AC3E}">
        <p14:creationId xmlns:p14="http://schemas.microsoft.com/office/powerpoint/2010/main" val="5550433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B11E3A6D-B3BA-4CBE-BC8D-709047BE16DB}" type="datetime1">
              <a:rPr lang="en-GB" smtClean="0"/>
              <a:t>10/03/2019</a:t>
            </a:fld>
            <a:endParaRPr lang="en-GB"/>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GB"/>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302814C8-D3D9-458F-A86B-C8E528B391F4}" type="slidenum">
              <a:rPr lang="en-GB" smtClean="0"/>
              <a:t>‹#›</a:t>
            </a:fld>
            <a:endParaRPr lang="en-GB"/>
          </a:p>
        </p:txBody>
      </p:sp>
    </p:spTree>
    <p:extLst>
      <p:ext uri="{BB962C8B-B14F-4D97-AF65-F5344CB8AC3E}">
        <p14:creationId xmlns:p14="http://schemas.microsoft.com/office/powerpoint/2010/main" val="8254408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8.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8.xml"/><Relationship Id="rId6" Type="http://schemas.openxmlformats.org/officeDocument/2006/relationships/image" Target="../media/image12.png"/><Relationship Id="rId5" Type="http://schemas.microsoft.com/office/2007/relationships/hdphoto" Target="../media/hdphoto2.wdp"/><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 Id="rId5" Type="http://schemas.openxmlformats.org/officeDocument/2006/relationships/image" Target="../media/image17.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3FC3CDA-9E13-40AF-9C7A-5C5E54B23F47}"/>
              </a:ext>
            </a:extLst>
          </p:cNvPr>
          <p:cNvSpPr>
            <a:spLocks noGrp="1"/>
          </p:cNvSpPr>
          <p:nvPr>
            <p:ph type="ctrTitle"/>
          </p:nvPr>
        </p:nvSpPr>
        <p:spPr/>
        <p:txBody>
          <a:bodyPr/>
          <a:lstStyle/>
          <a:p>
            <a:r>
              <a:rPr lang="en-GB" sz="6600" dirty="0"/>
              <a:t>An application of 24ghz radar for contactless heartrate monitoring</a:t>
            </a:r>
          </a:p>
        </p:txBody>
      </p:sp>
      <p:sp>
        <p:nvSpPr>
          <p:cNvPr id="5" name="Subtitle 4">
            <a:extLst>
              <a:ext uri="{FF2B5EF4-FFF2-40B4-BE49-F238E27FC236}">
                <a16:creationId xmlns:a16="http://schemas.microsoft.com/office/drawing/2014/main" id="{093DB60D-A6C9-4337-9BA0-9ADC4E2AB44B}"/>
              </a:ext>
            </a:extLst>
          </p:cNvPr>
          <p:cNvSpPr>
            <a:spLocks noGrp="1"/>
          </p:cNvSpPr>
          <p:nvPr>
            <p:ph type="subTitle" idx="1"/>
          </p:nvPr>
        </p:nvSpPr>
        <p:spPr/>
        <p:txBody>
          <a:bodyPr/>
          <a:lstStyle/>
          <a:p>
            <a:r>
              <a:rPr lang="en-GB" dirty="0"/>
              <a:t>Presented by: Oisin Watkins</a:t>
            </a:r>
          </a:p>
        </p:txBody>
      </p:sp>
      <p:sp>
        <p:nvSpPr>
          <p:cNvPr id="2" name="Date Placeholder 1">
            <a:extLst>
              <a:ext uri="{FF2B5EF4-FFF2-40B4-BE49-F238E27FC236}">
                <a16:creationId xmlns:a16="http://schemas.microsoft.com/office/drawing/2014/main" id="{20545883-0F42-4307-BC43-A8EE0AFAC701}"/>
              </a:ext>
            </a:extLst>
          </p:cNvPr>
          <p:cNvSpPr>
            <a:spLocks noGrp="1"/>
          </p:cNvSpPr>
          <p:nvPr>
            <p:ph type="dt" sz="half" idx="10"/>
          </p:nvPr>
        </p:nvSpPr>
        <p:spPr/>
        <p:txBody>
          <a:bodyPr/>
          <a:lstStyle/>
          <a:p>
            <a:fld id="{FCDB1A8F-4F90-4164-AB59-6386813850EF}" type="datetime1">
              <a:rPr lang="en-GB" smtClean="0"/>
              <a:t>10/03/2019</a:t>
            </a:fld>
            <a:endParaRPr lang="en-GB"/>
          </a:p>
        </p:txBody>
      </p:sp>
      <p:sp>
        <p:nvSpPr>
          <p:cNvPr id="3" name="Slide Number Placeholder 2">
            <a:extLst>
              <a:ext uri="{FF2B5EF4-FFF2-40B4-BE49-F238E27FC236}">
                <a16:creationId xmlns:a16="http://schemas.microsoft.com/office/drawing/2014/main" id="{70938990-F8B8-47A0-B0F8-76120356FDF4}"/>
              </a:ext>
            </a:extLst>
          </p:cNvPr>
          <p:cNvSpPr>
            <a:spLocks noGrp="1"/>
          </p:cNvSpPr>
          <p:nvPr>
            <p:ph type="sldNum" sz="quarter" idx="12"/>
          </p:nvPr>
        </p:nvSpPr>
        <p:spPr/>
        <p:txBody>
          <a:bodyPr/>
          <a:lstStyle/>
          <a:p>
            <a:endParaRPr lang="en-GB" dirty="0"/>
          </a:p>
        </p:txBody>
      </p:sp>
    </p:spTree>
    <p:extLst>
      <p:ext uri="{BB962C8B-B14F-4D97-AF65-F5344CB8AC3E}">
        <p14:creationId xmlns:p14="http://schemas.microsoft.com/office/powerpoint/2010/main" val="8736750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C9EBB37A-36D2-446F-8F65-012589CAF44C}"/>
              </a:ext>
            </a:extLst>
          </p:cNvPr>
          <p:cNvSpPr>
            <a:spLocks noGrp="1"/>
          </p:cNvSpPr>
          <p:nvPr>
            <p:ph idx="1"/>
          </p:nvPr>
        </p:nvSpPr>
        <p:spPr>
          <a:xfrm>
            <a:off x="1069848" y="658368"/>
            <a:ext cx="10058400" cy="5513832"/>
          </a:xfrm>
        </p:spPr>
        <p:txBody>
          <a:bodyPr>
            <a:normAutofit/>
          </a:bodyPr>
          <a:lstStyle/>
          <a:p>
            <a:r>
              <a:rPr lang="en-IE" dirty="0"/>
              <a:t>This is why!</a:t>
            </a:r>
          </a:p>
          <a:p>
            <a:r>
              <a:rPr lang="en-IE" dirty="0"/>
              <a:t>Given any signal in the time domain, its frequency content can be extracted using Fourier analysis. </a:t>
            </a:r>
          </a:p>
          <a:p>
            <a:r>
              <a:rPr lang="en-IE" dirty="0"/>
              <a:t>Take for example this project. No matter what form the measurement takes, the entire objective is to discern at what frequency the heart is pumping at.</a:t>
            </a:r>
          </a:p>
          <a:p>
            <a:r>
              <a:rPr lang="en-IE" dirty="0"/>
              <a:t>Next, we know that the Demorad can only measure distance from itself to a target, regardless of the setup used.</a:t>
            </a:r>
          </a:p>
          <a:p>
            <a:r>
              <a:rPr lang="en-IE" dirty="0"/>
              <a:t>Now the measurement type becomes a lot more clear. Previous researchers working in the same field (though using a different type of RADAR) found the following information about chest-wall movement:</a:t>
            </a:r>
          </a:p>
        </p:txBody>
      </p:sp>
      <p:pic>
        <p:nvPicPr>
          <p:cNvPr id="7" name="Picture 6">
            <a:extLst>
              <a:ext uri="{FF2B5EF4-FFF2-40B4-BE49-F238E27FC236}">
                <a16:creationId xmlns:a16="http://schemas.microsoft.com/office/drawing/2014/main" id="{014316C9-F507-4F76-A670-34DCFAF4053C}"/>
              </a:ext>
            </a:extLst>
          </p:cNvPr>
          <p:cNvPicPr>
            <a:picLocks noChangeAspect="1"/>
          </p:cNvPicPr>
          <p:nvPr/>
        </p:nvPicPr>
        <p:blipFill>
          <a:blip r:embed="rId2"/>
          <a:stretch>
            <a:fillRect/>
          </a:stretch>
        </p:blipFill>
        <p:spPr>
          <a:xfrm>
            <a:off x="1348231" y="4112153"/>
            <a:ext cx="6623731" cy="2087479"/>
          </a:xfrm>
          <a:prstGeom prst="rect">
            <a:avLst/>
          </a:prstGeom>
        </p:spPr>
      </p:pic>
      <p:sp>
        <p:nvSpPr>
          <p:cNvPr id="9" name="Rectangle 8">
            <a:extLst>
              <a:ext uri="{FF2B5EF4-FFF2-40B4-BE49-F238E27FC236}">
                <a16:creationId xmlns:a16="http://schemas.microsoft.com/office/drawing/2014/main" id="{846D8467-D31E-4B5D-8221-8789F2E8C08D}"/>
              </a:ext>
            </a:extLst>
          </p:cNvPr>
          <p:cNvSpPr/>
          <p:nvPr/>
        </p:nvSpPr>
        <p:spPr>
          <a:xfrm>
            <a:off x="3609473" y="6245032"/>
            <a:ext cx="1876927" cy="25202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GB" b="1" dirty="0"/>
              <a:t>per Minute</a:t>
            </a:r>
          </a:p>
        </p:txBody>
      </p:sp>
      <p:sp>
        <p:nvSpPr>
          <p:cNvPr id="2" name="Date Placeholder 1">
            <a:extLst>
              <a:ext uri="{FF2B5EF4-FFF2-40B4-BE49-F238E27FC236}">
                <a16:creationId xmlns:a16="http://schemas.microsoft.com/office/drawing/2014/main" id="{92986D04-92F2-458F-8057-6BCEC4DC0187}"/>
              </a:ext>
            </a:extLst>
          </p:cNvPr>
          <p:cNvSpPr>
            <a:spLocks noGrp="1"/>
          </p:cNvSpPr>
          <p:nvPr>
            <p:ph type="dt" sz="half" idx="10"/>
          </p:nvPr>
        </p:nvSpPr>
        <p:spPr/>
        <p:txBody>
          <a:bodyPr/>
          <a:lstStyle/>
          <a:p>
            <a:fld id="{DC1F5D7A-D2EC-4D19-B482-BC9F5BCB6118}" type="datetime1">
              <a:rPr lang="en-GB" smtClean="0"/>
              <a:t>10/03/2019</a:t>
            </a:fld>
            <a:endParaRPr lang="en-GB"/>
          </a:p>
        </p:txBody>
      </p:sp>
      <p:sp>
        <p:nvSpPr>
          <p:cNvPr id="3" name="Slide Number Placeholder 2">
            <a:extLst>
              <a:ext uri="{FF2B5EF4-FFF2-40B4-BE49-F238E27FC236}">
                <a16:creationId xmlns:a16="http://schemas.microsoft.com/office/drawing/2014/main" id="{BB74CE55-04D9-4A43-89BC-449D859C5315}"/>
              </a:ext>
            </a:extLst>
          </p:cNvPr>
          <p:cNvSpPr>
            <a:spLocks noGrp="1"/>
          </p:cNvSpPr>
          <p:nvPr>
            <p:ph type="sldNum" sz="quarter" idx="12"/>
          </p:nvPr>
        </p:nvSpPr>
        <p:spPr/>
        <p:txBody>
          <a:bodyPr/>
          <a:lstStyle/>
          <a:p>
            <a:fld id="{302814C8-D3D9-458F-A86B-C8E528B391F4}" type="slidenum">
              <a:rPr lang="en-GB" smtClean="0"/>
              <a:t>10</a:t>
            </a:fld>
            <a:r>
              <a:rPr lang="en-GB" dirty="0"/>
              <a:t>/19</a:t>
            </a:r>
          </a:p>
        </p:txBody>
      </p:sp>
    </p:spTree>
    <p:extLst>
      <p:ext uri="{BB962C8B-B14F-4D97-AF65-F5344CB8AC3E}">
        <p14:creationId xmlns:p14="http://schemas.microsoft.com/office/powerpoint/2010/main" val="2735043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E882EA-FE6D-42B1-A834-56CF448B9FF0}"/>
              </a:ext>
            </a:extLst>
          </p:cNvPr>
          <p:cNvSpPr>
            <a:spLocks noGrp="1"/>
          </p:cNvSpPr>
          <p:nvPr>
            <p:ph idx="1"/>
          </p:nvPr>
        </p:nvSpPr>
        <p:spPr>
          <a:xfrm>
            <a:off x="1069848" y="529389"/>
            <a:ext cx="10058400" cy="5642811"/>
          </a:xfrm>
        </p:spPr>
        <p:txBody>
          <a:bodyPr/>
          <a:lstStyle/>
          <a:p>
            <a:r>
              <a:rPr lang="en-GB" dirty="0"/>
              <a:t>So what can the Demorad do?</a:t>
            </a:r>
          </a:p>
          <a:p>
            <a:r>
              <a:rPr lang="en-GB" dirty="0"/>
              <a:t>The Demorad is inherently a Multiple Input Multiple Output (MIMO) device, which has some useful properties:</a:t>
            </a:r>
          </a:p>
          <a:p>
            <a:endParaRPr lang="en-GB" dirty="0"/>
          </a:p>
          <a:p>
            <a:pPr lvl="1">
              <a:buFont typeface="Wingdings" panose="05000000000000000000" pitchFamily="2" charset="2"/>
              <a:buChar char="Ø"/>
            </a:pPr>
            <a:r>
              <a:rPr lang="en-GB" dirty="0"/>
              <a:t>Provides a very wide field-of-view (which was exploited for the tracking people project)</a:t>
            </a:r>
          </a:p>
          <a:p>
            <a:pPr lvl="1">
              <a:buFont typeface="Wingdings" panose="05000000000000000000" pitchFamily="2" charset="2"/>
              <a:buChar char="Ø"/>
            </a:pPr>
            <a:endParaRPr lang="en-GB" dirty="0"/>
          </a:p>
          <a:p>
            <a:pPr lvl="1">
              <a:buFont typeface="Wingdings" panose="05000000000000000000" pitchFamily="2" charset="2"/>
              <a:buChar char="Ø"/>
            </a:pPr>
            <a:r>
              <a:rPr lang="en-GB" dirty="0"/>
              <a:t>Also readily supports Digital Beam Forming, high resolution measurement which ports excellently to tracking multiple targets.</a:t>
            </a:r>
          </a:p>
          <a:p>
            <a:pPr lvl="1">
              <a:buFont typeface="Wingdings" panose="05000000000000000000" pitchFamily="2" charset="2"/>
              <a:buChar char="Ø"/>
            </a:pPr>
            <a:endParaRPr lang="en-GB" dirty="0"/>
          </a:p>
          <a:p>
            <a:r>
              <a:rPr lang="en-GB" dirty="0"/>
              <a:t>It does however lead to some costly computations, which can (and in this case does) slow down computation time. BIG PROBLEM</a:t>
            </a:r>
          </a:p>
          <a:p>
            <a:endParaRPr lang="en-GB" dirty="0"/>
          </a:p>
          <a:p>
            <a:r>
              <a:rPr lang="en-GB" dirty="0"/>
              <a:t>But enough is now known that a prototype design can be built.</a:t>
            </a:r>
          </a:p>
          <a:p>
            <a:endParaRPr lang="en-GB" dirty="0"/>
          </a:p>
        </p:txBody>
      </p:sp>
      <p:sp>
        <p:nvSpPr>
          <p:cNvPr id="2" name="Date Placeholder 1">
            <a:extLst>
              <a:ext uri="{FF2B5EF4-FFF2-40B4-BE49-F238E27FC236}">
                <a16:creationId xmlns:a16="http://schemas.microsoft.com/office/drawing/2014/main" id="{26C261FA-E659-4F2A-88BF-FD9DB18A66D7}"/>
              </a:ext>
            </a:extLst>
          </p:cNvPr>
          <p:cNvSpPr>
            <a:spLocks noGrp="1"/>
          </p:cNvSpPr>
          <p:nvPr>
            <p:ph type="dt" sz="half" idx="10"/>
          </p:nvPr>
        </p:nvSpPr>
        <p:spPr/>
        <p:txBody>
          <a:bodyPr/>
          <a:lstStyle/>
          <a:p>
            <a:fld id="{8FAD15F3-5723-4A29-A51F-DA9D2CD06922}" type="datetime1">
              <a:rPr lang="en-GB" smtClean="0"/>
              <a:t>10/03/2019</a:t>
            </a:fld>
            <a:endParaRPr lang="en-GB"/>
          </a:p>
        </p:txBody>
      </p:sp>
      <p:sp>
        <p:nvSpPr>
          <p:cNvPr id="4" name="Slide Number Placeholder 3">
            <a:extLst>
              <a:ext uri="{FF2B5EF4-FFF2-40B4-BE49-F238E27FC236}">
                <a16:creationId xmlns:a16="http://schemas.microsoft.com/office/drawing/2014/main" id="{3B451693-214D-4501-857C-F1819AEA0764}"/>
              </a:ext>
            </a:extLst>
          </p:cNvPr>
          <p:cNvSpPr>
            <a:spLocks noGrp="1"/>
          </p:cNvSpPr>
          <p:nvPr>
            <p:ph type="sldNum" sz="quarter" idx="12"/>
          </p:nvPr>
        </p:nvSpPr>
        <p:spPr/>
        <p:txBody>
          <a:bodyPr/>
          <a:lstStyle/>
          <a:p>
            <a:fld id="{302814C8-D3D9-458F-A86B-C8E528B391F4}" type="slidenum">
              <a:rPr lang="en-GB" smtClean="0"/>
              <a:t>11</a:t>
            </a:fld>
            <a:r>
              <a:rPr lang="en-GB" dirty="0"/>
              <a:t>/19</a:t>
            </a:r>
          </a:p>
        </p:txBody>
      </p:sp>
    </p:spTree>
    <p:extLst>
      <p:ext uri="{BB962C8B-B14F-4D97-AF65-F5344CB8AC3E}">
        <p14:creationId xmlns:p14="http://schemas.microsoft.com/office/powerpoint/2010/main" val="3053940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EC78E3E1-BBBA-4058-AAEB-714F04B025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4" name="Oval 13">
              <a:extLst>
                <a:ext uri="{FF2B5EF4-FFF2-40B4-BE49-F238E27FC236}">
                  <a16:creationId xmlns:a16="http://schemas.microsoft.com/office/drawing/2014/main" id="{86860FA5-CE2B-4019-8FD1-031D7D84E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5" name="Oval 14">
              <a:extLst>
                <a:ext uri="{FF2B5EF4-FFF2-40B4-BE49-F238E27FC236}">
                  <a16:creationId xmlns:a16="http://schemas.microsoft.com/office/drawing/2014/main" id="{392DF474-2C37-4DC7-B889-E88EAADEA6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17" name="Rectangle 16">
            <a:extLst>
              <a:ext uri="{FF2B5EF4-FFF2-40B4-BE49-F238E27FC236}">
                <a16:creationId xmlns:a16="http://schemas.microsoft.com/office/drawing/2014/main" id="{F3AF35CD-DA30-4E34-B0F3-32C27766D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4">
              <a:alphaModFix amt="60000"/>
              <a:lum bright="70000" contrast="-70000"/>
              <a:extLst>
                <a:ext uri="{BEBA8EAE-BF5A-486C-A8C5-ECC9F3942E4B}">
                  <a14:imgProps xmlns:a14="http://schemas.microsoft.com/office/drawing/2010/main">
                    <a14:imgLayer r:embed="rId5">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396F1E-5C5F-4733-ACA3-64055FF32191}"/>
              </a:ext>
            </a:extLst>
          </p:cNvPr>
          <p:cNvSpPr>
            <a:spLocks noGrp="1"/>
          </p:cNvSpPr>
          <p:nvPr>
            <p:ph type="title"/>
          </p:nvPr>
        </p:nvSpPr>
        <p:spPr>
          <a:xfrm>
            <a:off x="8156350" y="484632"/>
            <a:ext cx="3544035" cy="1609344"/>
          </a:xfrm>
          <a:ln>
            <a:noFill/>
          </a:ln>
        </p:spPr>
        <p:txBody>
          <a:bodyPr vert="horz" lIns="91440" tIns="45720" rIns="91440" bIns="45720" rtlCol="0" anchor="ctr">
            <a:normAutofit/>
          </a:bodyPr>
          <a:lstStyle/>
          <a:p>
            <a:r>
              <a:rPr lang="en-US"/>
              <a:t>Begin designing</a:t>
            </a:r>
          </a:p>
        </p:txBody>
      </p:sp>
      <p:pic>
        <p:nvPicPr>
          <p:cNvPr id="6" name="Content Placeholder 5">
            <a:extLst>
              <a:ext uri="{FF2B5EF4-FFF2-40B4-BE49-F238E27FC236}">
                <a16:creationId xmlns:a16="http://schemas.microsoft.com/office/drawing/2014/main" id="{F9E4B524-C3EE-4A4C-89CA-CA395CF2F3A4}"/>
              </a:ext>
            </a:extLst>
          </p:cNvPr>
          <p:cNvPicPr>
            <a:picLocks noChangeAspect="1"/>
          </p:cNvPicPr>
          <p:nvPr/>
        </p:nvPicPr>
        <p:blipFill>
          <a:blip r:embed="rId6"/>
          <a:stretch>
            <a:fillRect/>
          </a:stretch>
        </p:blipFill>
        <p:spPr>
          <a:xfrm>
            <a:off x="633999" y="1670549"/>
            <a:ext cx="6882269" cy="3527163"/>
          </a:xfrm>
          <a:prstGeom prst="rect">
            <a:avLst/>
          </a:prstGeom>
        </p:spPr>
      </p:pic>
      <p:sp>
        <p:nvSpPr>
          <p:cNvPr id="8" name="Text Placeholder 7">
            <a:extLst>
              <a:ext uri="{FF2B5EF4-FFF2-40B4-BE49-F238E27FC236}">
                <a16:creationId xmlns:a16="http://schemas.microsoft.com/office/drawing/2014/main" id="{B076D71C-C1CA-4DF7-B418-4D34A917D781}"/>
              </a:ext>
            </a:extLst>
          </p:cNvPr>
          <p:cNvSpPr>
            <a:spLocks noGrp="1"/>
          </p:cNvSpPr>
          <p:nvPr>
            <p:ph type="body" sz="half" idx="2"/>
          </p:nvPr>
        </p:nvSpPr>
        <p:spPr>
          <a:xfrm>
            <a:off x="8156351" y="2121408"/>
            <a:ext cx="3544034" cy="4050792"/>
          </a:xfrm>
        </p:spPr>
        <p:txBody>
          <a:bodyPr vert="horz" lIns="91440" tIns="45720" rIns="91440" bIns="45720" rtlCol="0">
            <a:normAutofit/>
          </a:bodyPr>
          <a:lstStyle/>
          <a:p>
            <a:pPr indent="-182880">
              <a:lnSpc>
                <a:spcPct val="90000"/>
              </a:lnSpc>
              <a:buFont typeface="Wingdings" pitchFamily="2" charset="2"/>
              <a:buChar char="§"/>
            </a:pPr>
            <a:r>
              <a:rPr lang="en-US" sz="1600" dirty="0">
                <a:solidFill>
                  <a:schemeClr val="tx1"/>
                </a:solidFill>
              </a:rPr>
              <a:t>This is largely an iterative process, but I’m not really allowed to tell you everything </a:t>
            </a:r>
            <a:r>
              <a:rPr lang="en-US" sz="1600" dirty="0">
                <a:solidFill>
                  <a:schemeClr val="tx1"/>
                </a:solidFill>
                <a:sym typeface="Wingdings" panose="05000000000000000000" pitchFamily="2" charset="2"/>
              </a:rPr>
              <a:t> </a:t>
            </a:r>
          </a:p>
          <a:p>
            <a:pPr indent="-182880">
              <a:lnSpc>
                <a:spcPct val="90000"/>
              </a:lnSpc>
              <a:buFont typeface="Wingdings" pitchFamily="2" charset="2"/>
              <a:buChar char="§"/>
            </a:pPr>
            <a:r>
              <a:rPr lang="en-US" sz="1600" dirty="0">
                <a:solidFill>
                  <a:schemeClr val="tx1"/>
                </a:solidFill>
                <a:sym typeface="Wingdings" panose="05000000000000000000" pitchFamily="2" charset="2"/>
              </a:rPr>
              <a:t>I can, however, show you these:</a:t>
            </a:r>
          </a:p>
          <a:p>
            <a:pPr indent="-182880">
              <a:lnSpc>
                <a:spcPct val="90000"/>
              </a:lnSpc>
              <a:buFont typeface="Wingdings" pitchFamily="2" charset="2"/>
              <a:buChar char="§"/>
            </a:pPr>
            <a:r>
              <a:rPr lang="en-US" sz="1600" dirty="0">
                <a:solidFill>
                  <a:schemeClr val="tx1"/>
                </a:solidFill>
                <a:sym typeface="Wingdings" panose="05000000000000000000" pitchFamily="2" charset="2"/>
              </a:rPr>
              <a:t>This is a very high level overview of the design. These first steps only connect the board to the host PC and establish some variables I will need later on.</a:t>
            </a:r>
            <a:endParaRPr lang="en-US" sz="1600" dirty="0">
              <a:solidFill>
                <a:schemeClr val="tx1"/>
              </a:solidFill>
            </a:endParaRPr>
          </a:p>
        </p:txBody>
      </p:sp>
      <p:sp>
        <p:nvSpPr>
          <p:cNvPr id="4" name="Date Placeholder 3">
            <a:extLst>
              <a:ext uri="{FF2B5EF4-FFF2-40B4-BE49-F238E27FC236}">
                <a16:creationId xmlns:a16="http://schemas.microsoft.com/office/drawing/2014/main" id="{66DDA72F-E741-4262-A82A-C8315EB25085}"/>
              </a:ext>
            </a:extLst>
          </p:cNvPr>
          <p:cNvSpPr>
            <a:spLocks noGrp="1"/>
          </p:cNvSpPr>
          <p:nvPr>
            <p:ph type="dt" sz="half" idx="10"/>
          </p:nvPr>
        </p:nvSpPr>
        <p:spPr>
          <a:xfrm>
            <a:off x="7964424" y="6272784"/>
            <a:ext cx="3273552" cy="365125"/>
          </a:xfrm>
        </p:spPr>
        <p:txBody>
          <a:bodyPr vert="horz" lIns="91440" tIns="45720" rIns="91440" bIns="45720" rtlCol="0" anchor="ctr">
            <a:normAutofit/>
          </a:bodyPr>
          <a:lstStyle/>
          <a:p>
            <a:pPr defTabSz="914400">
              <a:spcAft>
                <a:spcPts val="600"/>
              </a:spcAft>
            </a:pPr>
            <a:fld id="{469CD440-5CB5-491C-A1FA-9F83D7DE1258}" type="datetime1">
              <a:rPr lang="en-US" smtClean="0"/>
              <a:pPr defTabSz="914400">
                <a:spcAft>
                  <a:spcPts val="600"/>
                </a:spcAft>
              </a:pPr>
              <a:t>3/10/2019</a:t>
            </a:fld>
            <a:endParaRPr lang="en-US"/>
          </a:p>
        </p:txBody>
      </p:sp>
      <p:grpSp>
        <p:nvGrpSpPr>
          <p:cNvPr id="19" name="Group 18">
            <a:extLst>
              <a:ext uri="{FF2B5EF4-FFF2-40B4-BE49-F238E27FC236}">
                <a16:creationId xmlns:a16="http://schemas.microsoft.com/office/drawing/2014/main" id="{BCFC42DC-2C46-47C4-BC61-530557385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20" name="Oval 19">
              <a:extLst>
                <a:ext uri="{FF2B5EF4-FFF2-40B4-BE49-F238E27FC236}">
                  <a16:creationId xmlns:a16="http://schemas.microsoft.com/office/drawing/2014/main" id="{54B91A37-AA1F-4966-8ACF-93023547D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2">
                <a:duotone>
                  <a:schemeClr val="accent1">
                    <a:shade val="45000"/>
                    <a:satMod val="135000"/>
                  </a:schemeClr>
                  <a:prstClr val="white"/>
                </a:duotone>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21" name="Oval 20">
              <a:extLst>
                <a:ext uri="{FF2B5EF4-FFF2-40B4-BE49-F238E27FC236}">
                  <a16:creationId xmlns:a16="http://schemas.microsoft.com/office/drawing/2014/main" id="{17B17AC5-0931-432F-9A4A-DDCFAA010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5" name="Slide Number Placeholder 4">
            <a:extLst>
              <a:ext uri="{FF2B5EF4-FFF2-40B4-BE49-F238E27FC236}">
                <a16:creationId xmlns:a16="http://schemas.microsoft.com/office/drawing/2014/main" id="{A70EEB8D-C925-465C-A5CE-46F8781B9E0D}"/>
              </a:ext>
            </a:extLst>
          </p:cNvPr>
          <p:cNvSpPr>
            <a:spLocks noGrp="1"/>
          </p:cNvSpPr>
          <p:nvPr>
            <p:ph type="sldNum" sz="quarter" idx="12"/>
          </p:nvPr>
        </p:nvSpPr>
        <p:spPr>
          <a:xfrm>
            <a:off x="11311128" y="6272784"/>
            <a:ext cx="640080" cy="365125"/>
          </a:xfrm>
        </p:spPr>
        <p:txBody>
          <a:bodyPr vert="horz" lIns="91440" tIns="45720" rIns="91440" bIns="45720" rtlCol="0" anchor="ctr">
            <a:normAutofit/>
          </a:bodyPr>
          <a:lstStyle/>
          <a:p>
            <a:pPr defTabSz="914400">
              <a:spcAft>
                <a:spcPts val="600"/>
              </a:spcAft>
            </a:pPr>
            <a:fld id="{302814C8-D3D9-458F-A86B-C8E528B391F4}" type="slidenum">
              <a:rPr lang="en-US" smtClean="0"/>
              <a:pPr defTabSz="914400">
                <a:spcAft>
                  <a:spcPts val="600"/>
                </a:spcAft>
              </a:pPr>
              <a:t>12</a:t>
            </a:fld>
            <a:r>
              <a:rPr lang="en-US" dirty="0"/>
              <a:t>/19</a:t>
            </a:r>
          </a:p>
        </p:txBody>
      </p:sp>
    </p:spTree>
    <p:extLst>
      <p:ext uri="{BB962C8B-B14F-4D97-AF65-F5344CB8AC3E}">
        <p14:creationId xmlns:p14="http://schemas.microsoft.com/office/powerpoint/2010/main" val="303355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C3F9269-B51E-4556-9221-44C750789B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3" name="Oval 12">
              <a:extLst>
                <a:ext uri="{FF2B5EF4-FFF2-40B4-BE49-F238E27FC236}">
                  <a16:creationId xmlns:a16="http://schemas.microsoft.com/office/drawing/2014/main" id="{FC6015A4-B230-407A-A119-C7CEF83D15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4" name="Oval 13">
              <a:extLst>
                <a:ext uri="{FF2B5EF4-FFF2-40B4-BE49-F238E27FC236}">
                  <a16:creationId xmlns:a16="http://schemas.microsoft.com/office/drawing/2014/main" id="{DFD343FD-1A4D-4EB5-A19C-877ECC71A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16" name="Rectangle 15">
            <a:extLst>
              <a:ext uri="{FF2B5EF4-FFF2-40B4-BE49-F238E27FC236}">
                <a16:creationId xmlns:a16="http://schemas.microsoft.com/office/drawing/2014/main" id="{CCF043BA-0C52-4068-BCF5-2B2D89BA9D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blipFill dpi="0" rotWithShape="1">
            <a:blip r:embed="rId4">
              <a:alphaModFix amt="60000"/>
              <a:lum bright="70000" contrast="-70000"/>
              <a:extLst>
                <a:ext uri="{BEBA8EAE-BF5A-486C-A8C5-ECC9F3942E4B}">
                  <a14:imgProps xmlns:a14="http://schemas.microsoft.com/office/drawing/2010/main">
                    <a14:imgLayer r:embed="rId5">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B9F241-3046-4E38-BFC8-654044BB5BE4}"/>
              </a:ext>
            </a:extLst>
          </p:cNvPr>
          <p:cNvSpPr>
            <a:spLocks noGrp="1"/>
          </p:cNvSpPr>
          <p:nvPr>
            <p:ph type="title"/>
          </p:nvPr>
        </p:nvSpPr>
        <p:spPr>
          <a:xfrm>
            <a:off x="7883612" y="484632"/>
            <a:ext cx="3816774" cy="1609344"/>
          </a:xfrm>
          <a:ln>
            <a:noFill/>
          </a:ln>
        </p:spPr>
        <p:txBody>
          <a:bodyPr vert="horz" lIns="91440" tIns="45720" rIns="91440" bIns="45720" rtlCol="0" anchor="ctr">
            <a:normAutofit/>
          </a:bodyPr>
          <a:lstStyle/>
          <a:p>
            <a:endParaRPr lang="en-US"/>
          </a:p>
        </p:txBody>
      </p:sp>
      <p:pic>
        <p:nvPicPr>
          <p:cNvPr id="7" name="Picture 6">
            <a:extLst>
              <a:ext uri="{FF2B5EF4-FFF2-40B4-BE49-F238E27FC236}">
                <a16:creationId xmlns:a16="http://schemas.microsoft.com/office/drawing/2014/main" id="{16DFE7A0-4B6F-481D-9C2B-9A2301633132}"/>
              </a:ext>
            </a:extLst>
          </p:cNvPr>
          <p:cNvPicPr/>
          <p:nvPr/>
        </p:nvPicPr>
        <p:blipFill rotWithShape="1">
          <a:blip r:embed="rId6"/>
          <a:srcRect t="1566" r="-2" b="2298"/>
          <a:stretch/>
        </p:blipFill>
        <p:spPr>
          <a:xfrm>
            <a:off x="3343" y="10"/>
            <a:ext cx="7548923" cy="6857990"/>
          </a:xfrm>
          <a:prstGeom prst="rect">
            <a:avLst/>
          </a:prstGeom>
        </p:spPr>
      </p:pic>
      <p:sp>
        <p:nvSpPr>
          <p:cNvPr id="4" name="Text Placeholder 3">
            <a:extLst>
              <a:ext uri="{FF2B5EF4-FFF2-40B4-BE49-F238E27FC236}">
                <a16:creationId xmlns:a16="http://schemas.microsoft.com/office/drawing/2014/main" id="{858C3A87-CB92-4D70-9FF3-B7599DAF2D2B}"/>
              </a:ext>
            </a:extLst>
          </p:cNvPr>
          <p:cNvSpPr>
            <a:spLocks noGrp="1"/>
          </p:cNvSpPr>
          <p:nvPr>
            <p:ph type="body" sz="half" idx="2"/>
          </p:nvPr>
        </p:nvSpPr>
        <p:spPr>
          <a:xfrm>
            <a:off x="7883611" y="2121408"/>
            <a:ext cx="3816774" cy="4050792"/>
          </a:xfrm>
        </p:spPr>
        <p:txBody>
          <a:bodyPr vert="horz" lIns="91440" tIns="45720" rIns="91440" bIns="45720" rtlCol="0">
            <a:normAutofit/>
          </a:bodyPr>
          <a:lstStyle/>
          <a:p>
            <a:pPr indent="-182880">
              <a:lnSpc>
                <a:spcPct val="90000"/>
              </a:lnSpc>
              <a:buFont typeface="Wingdings" pitchFamily="2" charset="2"/>
              <a:buChar char="§"/>
            </a:pPr>
            <a:r>
              <a:rPr lang="en-US" sz="1600" dirty="0">
                <a:solidFill>
                  <a:schemeClr val="tx1"/>
                </a:solidFill>
              </a:rPr>
              <a:t>Here is where the measurement happens. One run of this loop corresponds to one heart rate measurement.</a:t>
            </a:r>
          </a:p>
          <a:p>
            <a:pPr indent="-182880">
              <a:lnSpc>
                <a:spcPct val="90000"/>
              </a:lnSpc>
              <a:buFont typeface="Wingdings" pitchFamily="2" charset="2"/>
              <a:buChar char="§"/>
            </a:pPr>
            <a:r>
              <a:rPr lang="en-US" sz="1600" dirty="0">
                <a:solidFill>
                  <a:schemeClr val="tx1"/>
                </a:solidFill>
              </a:rPr>
              <a:t>Depending on the filter applied to the heart rate very different result will be achieved. The accuracy of the design largely varies with the run time of this loop on the left.</a:t>
            </a:r>
          </a:p>
        </p:txBody>
      </p:sp>
      <p:sp>
        <p:nvSpPr>
          <p:cNvPr id="5" name="Date Placeholder 4">
            <a:extLst>
              <a:ext uri="{FF2B5EF4-FFF2-40B4-BE49-F238E27FC236}">
                <a16:creationId xmlns:a16="http://schemas.microsoft.com/office/drawing/2014/main" id="{0D369450-29EA-4B23-AEC9-EDC13D6C342E}"/>
              </a:ext>
            </a:extLst>
          </p:cNvPr>
          <p:cNvSpPr>
            <a:spLocks noGrp="1"/>
          </p:cNvSpPr>
          <p:nvPr>
            <p:ph type="dt" sz="half" idx="10"/>
          </p:nvPr>
        </p:nvSpPr>
        <p:spPr>
          <a:xfrm>
            <a:off x="7964424" y="6272784"/>
            <a:ext cx="3273552" cy="365125"/>
          </a:xfrm>
        </p:spPr>
        <p:txBody>
          <a:bodyPr vert="horz" lIns="91440" tIns="45720" rIns="91440" bIns="45720" rtlCol="0" anchor="ctr">
            <a:normAutofit/>
          </a:bodyPr>
          <a:lstStyle/>
          <a:p>
            <a:pPr defTabSz="914400">
              <a:spcAft>
                <a:spcPts val="600"/>
              </a:spcAft>
            </a:pPr>
            <a:fld id="{C0BAE979-3809-4DAA-9602-7CFE9D434382}" type="datetime1">
              <a:rPr lang="en-US" smtClean="0"/>
              <a:pPr defTabSz="914400">
                <a:spcAft>
                  <a:spcPts val="600"/>
                </a:spcAft>
              </a:pPr>
              <a:t>3/10/2019</a:t>
            </a:fld>
            <a:endParaRPr lang="en-US"/>
          </a:p>
        </p:txBody>
      </p:sp>
      <p:grpSp>
        <p:nvGrpSpPr>
          <p:cNvPr id="18" name="Group 17">
            <a:extLst>
              <a:ext uri="{FF2B5EF4-FFF2-40B4-BE49-F238E27FC236}">
                <a16:creationId xmlns:a16="http://schemas.microsoft.com/office/drawing/2014/main" id="{789ACCC8-A635-400E-B9C0-AD9CA57109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9" name="Oval 18">
              <a:extLst>
                <a:ext uri="{FF2B5EF4-FFF2-40B4-BE49-F238E27FC236}">
                  <a16:creationId xmlns:a16="http://schemas.microsoft.com/office/drawing/2014/main" id="{CBC21CEB-233C-4B50-8CCA-829AD0428F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2">
                <a:duotone>
                  <a:schemeClr val="accent1">
                    <a:shade val="45000"/>
                    <a:satMod val="135000"/>
                  </a:schemeClr>
                  <a:prstClr val="white"/>
                </a:duotone>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20" name="Oval 19">
              <a:extLst>
                <a:ext uri="{FF2B5EF4-FFF2-40B4-BE49-F238E27FC236}">
                  <a16:creationId xmlns:a16="http://schemas.microsoft.com/office/drawing/2014/main" id="{F3DF2D74-CD63-49A8-A93B-9DA2F59511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a:extLst>
              <a:ext uri="{FF2B5EF4-FFF2-40B4-BE49-F238E27FC236}">
                <a16:creationId xmlns:a16="http://schemas.microsoft.com/office/drawing/2014/main" id="{EF238961-B572-47AE-BFF4-DED48EF6ECE3}"/>
              </a:ext>
            </a:extLst>
          </p:cNvPr>
          <p:cNvSpPr>
            <a:spLocks noGrp="1"/>
          </p:cNvSpPr>
          <p:nvPr>
            <p:ph type="sldNum" sz="quarter" idx="12"/>
          </p:nvPr>
        </p:nvSpPr>
        <p:spPr>
          <a:xfrm>
            <a:off x="11311128" y="6272784"/>
            <a:ext cx="640080" cy="365125"/>
          </a:xfrm>
        </p:spPr>
        <p:txBody>
          <a:bodyPr vert="horz" lIns="91440" tIns="45720" rIns="91440" bIns="45720" rtlCol="0" anchor="ctr">
            <a:normAutofit/>
          </a:bodyPr>
          <a:lstStyle/>
          <a:p>
            <a:pPr defTabSz="914400">
              <a:spcAft>
                <a:spcPts val="600"/>
              </a:spcAft>
            </a:pPr>
            <a:fld id="{302814C8-D3D9-458F-A86B-C8E528B391F4}" type="slidenum">
              <a:rPr lang="en-US" smtClean="0"/>
              <a:pPr defTabSz="914400">
                <a:spcAft>
                  <a:spcPts val="600"/>
                </a:spcAft>
              </a:pPr>
              <a:t>13</a:t>
            </a:fld>
            <a:r>
              <a:rPr lang="en-US" dirty="0"/>
              <a:t>/19</a:t>
            </a:r>
          </a:p>
        </p:txBody>
      </p:sp>
    </p:spTree>
    <p:extLst>
      <p:ext uri="{BB962C8B-B14F-4D97-AF65-F5344CB8AC3E}">
        <p14:creationId xmlns:p14="http://schemas.microsoft.com/office/powerpoint/2010/main" val="17036014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D0106-DA13-4BB1-9D60-E81A01C241FD}"/>
              </a:ext>
            </a:extLst>
          </p:cNvPr>
          <p:cNvSpPr>
            <a:spLocks noGrp="1"/>
          </p:cNvSpPr>
          <p:nvPr>
            <p:ph type="title"/>
          </p:nvPr>
        </p:nvSpPr>
        <p:spPr/>
        <p:txBody>
          <a:bodyPr/>
          <a:lstStyle/>
          <a:p>
            <a:r>
              <a:rPr lang="en-GB" dirty="0"/>
              <a:t>Test the design – understanding success</a:t>
            </a:r>
          </a:p>
        </p:txBody>
      </p:sp>
      <p:sp>
        <p:nvSpPr>
          <p:cNvPr id="3" name="Content Placeholder 2">
            <a:extLst>
              <a:ext uri="{FF2B5EF4-FFF2-40B4-BE49-F238E27FC236}">
                <a16:creationId xmlns:a16="http://schemas.microsoft.com/office/drawing/2014/main" id="{9C250438-8A80-4C65-8875-F5095558C8F0}"/>
              </a:ext>
            </a:extLst>
          </p:cNvPr>
          <p:cNvSpPr>
            <a:spLocks noGrp="1"/>
          </p:cNvSpPr>
          <p:nvPr>
            <p:ph idx="1"/>
          </p:nvPr>
        </p:nvSpPr>
        <p:spPr/>
        <p:txBody>
          <a:bodyPr/>
          <a:lstStyle/>
          <a:p>
            <a:r>
              <a:rPr lang="en-GB" dirty="0"/>
              <a:t>By now most of you will probably have come up with a fairly simple test layout:</a:t>
            </a:r>
          </a:p>
          <a:p>
            <a:endParaRPr lang="en-GB" dirty="0"/>
          </a:p>
        </p:txBody>
      </p:sp>
      <p:sp>
        <p:nvSpPr>
          <p:cNvPr id="4" name="Date Placeholder 3">
            <a:extLst>
              <a:ext uri="{FF2B5EF4-FFF2-40B4-BE49-F238E27FC236}">
                <a16:creationId xmlns:a16="http://schemas.microsoft.com/office/drawing/2014/main" id="{42A18B20-71EF-48C5-B204-A7249EF8A708}"/>
              </a:ext>
            </a:extLst>
          </p:cNvPr>
          <p:cNvSpPr>
            <a:spLocks noGrp="1"/>
          </p:cNvSpPr>
          <p:nvPr>
            <p:ph type="dt" sz="half" idx="10"/>
          </p:nvPr>
        </p:nvSpPr>
        <p:spPr/>
        <p:txBody>
          <a:bodyPr/>
          <a:lstStyle/>
          <a:p>
            <a:fld id="{469CD440-5CB5-491C-A1FA-9F83D7DE1258}" type="datetime1">
              <a:rPr lang="en-GB" smtClean="0"/>
              <a:t>10/03/2019</a:t>
            </a:fld>
            <a:endParaRPr lang="en-GB"/>
          </a:p>
        </p:txBody>
      </p:sp>
      <p:sp>
        <p:nvSpPr>
          <p:cNvPr id="5" name="Slide Number Placeholder 4">
            <a:extLst>
              <a:ext uri="{FF2B5EF4-FFF2-40B4-BE49-F238E27FC236}">
                <a16:creationId xmlns:a16="http://schemas.microsoft.com/office/drawing/2014/main" id="{FD1B82CC-F495-4B6E-98FA-E7DBBA605318}"/>
              </a:ext>
            </a:extLst>
          </p:cNvPr>
          <p:cNvSpPr>
            <a:spLocks noGrp="1"/>
          </p:cNvSpPr>
          <p:nvPr>
            <p:ph type="sldNum" sz="quarter" idx="12"/>
          </p:nvPr>
        </p:nvSpPr>
        <p:spPr/>
        <p:txBody>
          <a:bodyPr/>
          <a:lstStyle/>
          <a:p>
            <a:fld id="{302814C8-D3D9-458F-A86B-C8E528B391F4}" type="slidenum">
              <a:rPr lang="en-GB" smtClean="0"/>
              <a:t>14</a:t>
            </a:fld>
            <a:r>
              <a:rPr lang="en-GB" dirty="0"/>
              <a:t>/19</a:t>
            </a:r>
          </a:p>
        </p:txBody>
      </p:sp>
      <p:pic>
        <p:nvPicPr>
          <p:cNvPr id="1026" name="Picture 1">
            <a:extLst>
              <a:ext uri="{FF2B5EF4-FFF2-40B4-BE49-F238E27FC236}">
                <a16:creationId xmlns:a16="http://schemas.microsoft.com/office/drawing/2014/main" id="{1CCE3B38-40C8-470F-BACE-F5ED6D1883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6876" y="2558590"/>
            <a:ext cx="5758247" cy="3360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3150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980BFF-3E24-4A19-8AC8-75DC1F05ED1F}"/>
              </a:ext>
            </a:extLst>
          </p:cNvPr>
          <p:cNvSpPr>
            <a:spLocks noGrp="1"/>
          </p:cNvSpPr>
          <p:nvPr>
            <p:ph idx="1"/>
          </p:nvPr>
        </p:nvSpPr>
        <p:spPr>
          <a:xfrm>
            <a:off x="1069848" y="593558"/>
            <a:ext cx="10058400" cy="5578642"/>
          </a:xfrm>
        </p:spPr>
        <p:txBody>
          <a:bodyPr/>
          <a:lstStyle/>
          <a:p>
            <a:r>
              <a:rPr lang="en-GB" dirty="0"/>
              <a:t>If you did, you’re spot on the money. This follows the layout of what’s called a Method Comparison Study.</a:t>
            </a:r>
          </a:p>
          <a:p>
            <a:endParaRPr lang="en-GB" dirty="0"/>
          </a:p>
          <a:p>
            <a:r>
              <a:rPr lang="en-GB" dirty="0"/>
              <a:t>These studies generally provide characterisation data, typically represented in a scatter plot. This provides information regarding the relative accuracy of the test method with the gold-standard method</a:t>
            </a:r>
          </a:p>
          <a:p>
            <a:endParaRPr lang="en-GB" dirty="0"/>
          </a:p>
          <a:p>
            <a:r>
              <a:rPr lang="en-GB" dirty="0"/>
              <a:t>However in running the experiment time-series data is gathered. These provide very different types of data, and although it’s no less useful, it is a different type of analysis.</a:t>
            </a:r>
          </a:p>
          <a:p>
            <a:endParaRPr lang="en-GB" dirty="0"/>
          </a:p>
          <a:p>
            <a:r>
              <a:rPr lang="en-GB" dirty="0"/>
              <a:t>So what’s to be done?</a:t>
            </a:r>
          </a:p>
        </p:txBody>
      </p:sp>
      <p:sp>
        <p:nvSpPr>
          <p:cNvPr id="4" name="Date Placeholder 3">
            <a:extLst>
              <a:ext uri="{FF2B5EF4-FFF2-40B4-BE49-F238E27FC236}">
                <a16:creationId xmlns:a16="http://schemas.microsoft.com/office/drawing/2014/main" id="{90400199-53C3-41C6-BEED-7D5A530FB58C}"/>
              </a:ext>
            </a:extLst>
          </p:cNvPr>
          <p:cNvSpPr>
            <a:spLocks noGrp="1"/>
          </p:cNvSpPr>
          <p:nvPr>
            <p:ph type="dt" sz="half" idx="10"/>
          </p:nvPr>
        </p:nvSpPr>
        <p:spPr/>
        <p:txBody>
          <a:bodyPr/>
          <a:lstStyle/>
          <a:p>
            <a:fld id="{469CD440-5CB5-491C-A1FA-9F83D7DE1258}" type="datetime1">
              <a:rPr lang="en-GB" smtClean="0"/>
              <a:t>10/03/2019</a:t>
            </a:fld>
            <a:endParaRPr lang="en-GB"/>
          </a:p>
        </p:txBody>
      </p:sp>
      <p:sp>
        <p:nvSpPr>
          <p:cNvPr id="5" name="Slide Number Placeholder 4">
            <a:extLst>
              <a:ext uri="{FF2B5EF4-FFF2-40B4-BE49-F238E27FC236}">
                <a16:creationId xmlns:a16="http://schemas.microsoft.com/office/drawing/2014/main" id="{0E13E4D2-6C5D-429B-89B7-0E340BFC9352}"/>
              </a:ext>
            </a:extLst>
          </p:cNvPr>
          <p:cNvSpPr>
            <a:spLocks noGrp="1"/>
          </p:cNvSpPr>
          <p:nvPr>
            <p:ph type="sldNum" sz="quarter" idx="12"/>
          </p:nvPr>
        </p:nvSpPr>
        <p:spPr/>
        <p:txBody>
          <a:bodyPr/>
          <a:lstStyle/>
          <a:p>
            <a:fld id="{302814C8-D3D9-458F-A86B-C8E528B391F4}" type="slidenum">
              <a:rPr lang="en-GB" smtClean="0"/>
              <a:t>15</a:t>
            </a:fld>
            <a:r>
              <a:rPr lang="en-GB" dirty="0"/>
              <a:t>/19</a:t>
            </a:r>
          </a:p>
        </p:txBody>
      </p:sp>
    </p:spTree>
    <p:extLst>
      <p:ext uri="{BB962C8B-B14F-4D97-AF65-F5344CB8AC3E}">
        <p14:creationId xmlns:p14="http://schemas.microsoft.com/office/powerpoint/2010/main" val="8176275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8B9546-29EE-4B28-837B-4A9857716A28}"/>
              </a:ext>
            </a:extLst>
          </p:cNvPr>
          <p:cNvSpPr>
            <a:spLocks noGrp="1"/>
          </p:cNvSpPr>
          <p:nvPr>
            <p:ph idx="1"/>
          </p:nvPr>
        </p:nvSpPr>
        <p:spPr>
          <a:xfrm>
            <a:off x="1069848" y="561474"/>
            <a:ext cx="10058400" cy="5610726"/>
          </a:xfrm>
        </p:spPr>
        <p:txBody>
          <a:bodyPr/>
          <a:lstStyle/>
          <a:p>
            <a:r>
              <a:rPr lang="en-GB" dirty="0"/>
              <a:t>This is why I highlight UNDERSTANDING SUCCESS</a:t>
            </a:r>
          </a:p>
          <a:p>
            <a:endParaRPr lang="en-GB" dirty="0"/>
          </a:p>
          <a:p>
            <a:r>
              <a:rPr lang="en-GB" dirty="0"/>
              <a:t>Part of the project outline specified with ADI listed that the resulting prototype must have an accuracy of 90% or higher. Characterisation data probably would have provided such information, however when I display the results you’ll see that all data clusters around the 75-85 bpm mark.</a:t>
            </a:r>
          </a:p>
          <a:p>
            <a:endParaRPr lang="en-GB" dirty="0"/>
          </a:p>
          <a:p>
            <a:r>
              <a:rPr lang="en-GB" dirty="0"/>
              <a:t>So now we’re confined to using time-series analysis. There are more readily-available measures of accuracy with this type of analysis, but you have to be careful…</a:t>
            </a:r>
          </a:p>
        </p:txBody>
      </p:sp>
      <p:sp>
        <p:nvSpPr>
          <p:cNvPr id="4" name="Date Placeholder 3">
            <a:extLst>
              <a:ext uri="{FF2B5EF4-FFF2-40B4-BE49-F238E27FC236}">
                <a16:creationId xmlns:a16="http://schemas.microsoft.com/office/drawing/2014/main" id="{02B96C3C-C4FF-4B4C-9DF3-073B6871BBC8}"/>
              </a:ext>
            </a:extLst>
          </p:cNvPr>
          <p:cNvSpPr>
            <a:spLocks noGrp="1"/>
          </p:cNvSpPr>
          <p:nvPr>
            <p:ph type="dt" sz="half" idx="10"/>
          </p:nvPr>
        </p:nvSpPr>
        <p:spPr/>
        <p:txBody>
          <a:bodyPr/>
          <a:lstStyle/>
          <a:p>
            <a:fld id="{469CD440-5CB5-491C-A1FA-9F83D7DE1258}" type="datetime1">
              <a:rPr lang="en-GB" smtClean="0"/>
              <a:t>10/03/2019</a:t>
            </a:fld>
            <a:endParaRPr lang="en-GB"/>
          </a:p>
        </p:txBody>
      </p:sp>
      <p:sp>
        <p:nvSpPr>
          <p:cNvPr id="5" name="Slide Number Placeholder 4">
            <a:extLst>
              <a:ext uri="{FF2B5EF4-FFF2-40B4-BE49-F238E27FC236}">
                <a16:creationId xmlns:a16="http://schemas.microsoft.com/office/drawing/2014/main" id="{15B9549B-453D-42B2-8780-78475191FF1A}"/>
              </a:ext>
            </a:extLst>
          </p:cNvPr>
          <p:cNvSpPr>
            <a:spLocks noGrp="1"/>
          </p:cNvSpPr>
          <p:nvPr>
            <p:ph type="sldNum" sz="quarter" idx="12"/>
          </p:nvPr>
        </p:nvSpPr>
        <p:spPr/>
        <p:txBody>
          <a:bodyPr/>
          <a:lstStyle/>
          <a:p>
            <a:fld id="{302814C8-D3D9-458F-A86B-C8E528B391F4}" type="slidenum">
              <a:rPr lang="en-GB" smtClean="0"/>
              <a:t>16</a:t>
            </a:fld>
            <a:r>
              <a:rPr lang="en-GB" dirty="0"/>
              <a:t>/19</a:t>
            </a:r>
          </a:p>
        </p:txBody>
      </p:sp>
    </p:spTree>
    <p:extLst>
      <p:ext uri="{BB962C8B-B14F-4D97-AF65-F5344CB8AC3E}">
        <p14:creationId xmlns:p14="http://schemas.microsoft.com/office/powerpoint/2010/main" val="29934529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4BD8017-1AB3-43C2-9DBB-87C64D6DD61F}"/>
              </a:ext>
            </a:extLst>
          </p:cNvPr>
          <p:cNvSpPr>
            <a:spLocks noGrp="1"/>
          </p:cNvSpPr>
          <p:nvPr>
            <p:ph type="title"/>
          </p:nvPr>
        </p:nvSpPr>
        <p:spPr/>
        <p:txBody>
          <a:bodyPr/>
          <a:lstStyle/>
          <a:p>
            <a:r>
              <a:rPr lang="en-GB" dirty="0"/>
              <a:t>The data</a:t>
            </a:r>
          </a:p>
        </p:txBody>
      </p:sp>
      <p:sp>
        <p:nvSpPr>
          <p:cNvPr id="8" name="Text Placeholder 7">
            <a:extLst>
              <a:ext uri="{FF2B5EF4-FFF2-40B4-BE49-F238E27FC236}">
                <a16:creationId xmlns:a16="http://schemas.microsoft.com/office/drawing/2014/main" id="{03A32918-B030-4EBF-A621-6E5C8DAFF88C}"/>
              </a:ext>
            </a:extLst>
          </p:cNvPr>
          <p:cNvSpPr>
            <a:spLocks noGrp="1"/>
          </p:cNvSpPr>
          <p:nvPr>
            <p:ph type="body" sz="half" idx="2"/>
          </p:nvPr>
        </p:nvSpPr>
        <p:spPr/>
        <p:txBody>
          <a:bodyPr/>
          <a:lstStyle/>
          <a:p>
            <a:r>
              <a:rPr lang="en-GB" dirty="0"/>
              <a:t>See the problem?</a:t>
            </a:r>
          </a:p>
          <a:p>
            <a:endParaRPr lang="en-GB" dirty="0"/>
          </a:p>
          <a:p>
            <a:r>
              <a:rPr lang="en-GB" dirty="0"/>
              <a:t>Here each design is evaluated using Maximum error, Mean percentage error (average error) and standard deviation of the error.</a:t>
            </a:r>
          </a:p>
          <a:p>
            <a:endParaRPr lang="en-GB" dirty="0"/>
          </a:p>
          <a:p>
            <a:r>
              <a:rPr lang="en-GB" dirty="0"/>
              <a:t>No measurement on its own means anything, so none of these definitions of error are appropriate.</a:t>
            </a:r>
          </a:p>
        </p:txBody>
      </p:sp>
      <p:sp>
        <p:nvSpPr>
          <p:cNvPr id="4" name="Date Placeholder 3">
            <a:extLst>
              <a:ext uri="{FF2B5EF4-FFF2-40B4-BE49-F238E27FC236}">
                <a16:creationId xmlns:a16="http://schemas.microsoft.com/office/drawing/2014/main" id="{5C1540BE-605E-406B-ACFE-9041B48159C7}"/>
              </a:ext>
            </a:extLst>
          </p:cNvPr>
          <p:cNvSpPr>
            <a:spLocks noGrp="1"/>
          </p:cNvSpPr>
          <p:nvPr>
            <p:ph type="dt" sz="half" idx="10"/>
          </p:nvPr>
        </p:nvSpPr>
        <p:spPr/>
        <p:txBody>
          <a:bodyPr/>
          <a:lstStyle/>
          <a:p>
            <a:fld id="{469CD440-5CB5-491C-A1FA-9F83D7DE1258}" type="datetime1">
              <a:rPr lang="en-GB" smtClean="0"/>
              <a:t>10/03/2019</a:t>
            </a:fld>
            <a:endParaRPr lang="en-GB"/>
          </a:p>
        </p:txBody>
      </p:sp>
      <p:sp>
        <p:nvSpPr>
          <p:cNvPr id="5" name="Slide Number Placeholder 4">
            <a:extLst>
              <a:ext uri="{FF2B5EF4-FFF2-40B4-BE49-F238E27FC236}">
                <a16:creationId xmlns:a16="http://schemas.microsoft.com/office/drawing/2014/main" id="{F047CBB1-F2CA-4208-8E76-BEB8C640F128}"/>
              </a:ext>
            </a:extLst>
          </p:cNvPr>
          <p:cNvSpPr>
            <a:spLocks noGrp="1"/>
          </p:cNvSpPr>
          <p:nvPr>
            <p:ph type="sldNum" sz="quarter" idx="12"/>
          </p:nvPr>
        </p:nvSpPr>
        <p:spPr/>
        <p:txBody>
          <a:bodyPr/>
          <a:lstStyle/>
          <a:p>
            <a:fld id="{302814C8-D3D9-458F-A86B-C8E528B391F4}" type="slidenum">
              <a:rPr lang="en-GB" smtClean="0"/>
              <a:t>17</a:t>
            </a:fld>
            <a:r>
              <a:rPr lang="en-GB" dirty="0"/>
              <a:t>/19</a:t>
            </a:r>
          </a:p>
        </p:txBody>
      </p:sp>
      <p:pic>
        <p:nvPicPr>
          <p:cNvPr id="2050" name="Content Placeholder 6">
            <a:extLst>
              <a:ext uri="{FF2B5EF4-FFF2-40B4-BE49-F238E27FC236}">
                <a16:creationId xmlns:a16="http://schemas.microsoft.com/office/drawing/2014/main" id="{86A65559-8A34-4C8D-84EF-234F61F16A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960" y="650828"/>
            <a:ext cx="6411913" cy="282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Picture 7">
            <a:extLst>
              <a:ext uri="{FF2B5EF4-FFF2-40B4-BE49-F238E27FC236}">
                <a16:creationId xmlns:a16="http://schemas.microsoft.com/office/drawing/2014/main" id="{A43C09A4-C8DA-403F-8739-0992B1F00A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55603" y="2899508"/>
            <a:ext cx="2694809" cy="304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2" name="Picture 8">
            <a:extLst>
              <a:ext uri="{FF2B5EF4-FFF2-40B4-BE49-F238E27FC236}">
                <a16:creationId xmlns:a16="http://schemas.microsoft.com/office/drawing/2014/main" id="{E01A4D81-4FBE-4180-9D5C-1C9A14DD41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8869" y="3725910"/>
            <a:ext cx="6434138" cy="248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3" name="Picture 9">
            <a:extLst>
              <a:ext uri="{FF2B5EF4-FFF2-40B4-BE49-F238E27FC236}">
                <a16:creationId xmlns:a16="http://schemas.microsoft.com/office/drawing/2014/main" id="{082CF96C-F673-4607-A48F-84D0BD28302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06324" y="5667416"/>
            <a:ext cx="2694809" cy="32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582777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2E8EC2-C270-45B6-9B74-0B7EFB577E5A}"/>
              </a:ext>
            </a:extLst>
          </p:cNvPr>
          <p:cNvSpPr>
            <a:spLocks noGrp="1"/>
          </p:cNvSpPr>
          <p:nvPr>
            <p:ph idx="1"/>
          </p:nvPr>
        </p:nvSpPr>
        <p:spPr>
          <a:xfrm>
            <a:off x="1069848" y="737937"/>
            <a:ext cx="10058400" cy="5434263"/>
          </a:xfrm>
        </p:spPr>
        <p:txBody>
          <a:bodyPr/>
          <a:lstStyle/>
          <a:p>
            <a:r>
              <a:rPr lang="en-GB" dirty="0"/>
              <a:t>Luckily there are other metrics, such as Mean Absolute Percentage Error:</a:t>
            </a:r>
          </a:p>
          <a:p>
            <a:endParaRPr lang="en-GB" dirty="0"/>
          </a:p>
          <a:p>
            <a:endParaRPr lang="en-GB" dirty="0"/>
          </a:p>
          <a:p>
            <a:endParaRPr lang="en-GB" dirty="0"/>
          </a:p>
          <a:p>
            <a:r>
              <a:rPr lang="en-GB" dirty="0"/>
              <a:t>Accounts size of error without being biased when given zero-</a:t>
            </a:r>
            <a:r>
              <a:rPr lang="en-GB" dirty="0" err="1"/>
              <a:t>centered</a:t>
            </a:r>
            <a:r>
              <a:rPr lang="en-GB" dirty="0"/>
              <a:t> error.</a:t>
            </a:r>
          </a:p>
          <a:p>
            <a:r>
              <a:rPr lang="en-GB" dirty="0"/>
              <a:t>Can have problems when the reference measurement falls to zero, however my test subject was never dead so that wasn’t an issue.</a:t>
            </a:r>
          </a:p>
          <a:p>
            <a:endParaRPr lang="en-GB" dirty="0"/>
          </a:p>
        </p:txBody>
      </p:sp>
      <p:sp>
        <p:nvSpPr>
          <p:cNvPr id="4" name="Date Placeholder 3">
            <a:extLst>
              <a:ext uri="{FF2B5EF4-FFF2-40B4-BE49-F238E27FC236}">
                <a16:creationId xmlns:a16="http://schemas.microsoft.com/office/drawing/2014/main" id="{0375F6BC-68B9-4CE0-95A8-283399324BB6}"/>
              </a:ext>
            </a:extLst>
          </p:cNvPr>
          <p:cNvSpPr>
            <a:spLocks noGrp="1"/>
          </p:cNvSpPr>
          <p:nvPr>
            <p:ph type="dt" sz="half" idx="10"/>
          </p:nvPr>
        </p:nvSpPr>
        <p:spPr/>
        <p:txBody>
          <a:bodyPr/>
          <a:lstStyle/>
          <a:p>
            <a:fld id="{469CD440-5CB5-491C-A1FA-9F83D7DE1258}" type="datetime1">
              <a:rPr lang="en-GB" smtClean="0"/>
              <a:t>10/03/2019</a:t>
            </a:fld>
            <a:endParaRPr lang="en-GB"/>
          </a:p>
        </p:txBody>
      </p:sp>
      <p:sp>
        <p:nvSpPr>
          <p:cNvPr id="5" name="Slide Number Placeholder 4">
            <a:extLst>
              <a:ext uri="{FF2B5EF4-FFF2-40B4-BE49-F238E27FC236}">
                <a16:creationId xmlns:a16="http://schemas.microsoft.com/office/drawing/2014/main" id="{DE1C6C09-7BA9-4F08-AEB4-6EF06546C177}"/>
              </a:ext>
            </a:extLst>
          </p:cNvPr>
          <p:cNvSpPr>
            <a:spLocks noGrp="1"/>
          </p:cNvSpPr>
          <p:nvPr>
            <p:ph type="sldNum" sz="quarter" idx="12"/>
          </p:nvPr>
        </p:nvSpPr>
        <p:spPr/>
        <p:txBody>
          <a:bodyPr/>
          <a:lstStyle/>
          <a:p>
            <a:fld id="{302814C8-D3D9-458F-A86B-C8E528B391F4}" type="slidenum">
              <a:rPr lang="en-GB" smtClean="0"/>
              <a:t>18</a:t>
            </a:fld>
            <a:r>
              <a:rPr lang="en-GB" dirty="0"/>
              <a:t>/19</a:t>
            </a:r>
          </a:p>
        </p:txBody>
      </p:sp>
      <p:pic>
        <p:nvPicPr>
          <p:cNvPr id="3075" name="Picture 3">
            <a:extLst>
              <a:ext uri="{FF2B5EF4-FFF2-40B4-BE49-F238E27FC236}">
                <a16:creationId xmlns:a16="http://schemas.microsoft.com/office/drawing/2014/main" id="{C6CEE26B-6C2F-4002-90F3-B761E71E98D8}"/>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023677" y="1479048"/>
            <a:ext cx="4144646" cy="99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265788C4-570A-4D27-8C3D-0A17890BE16B}"/>
              </a:ext>
            </a:extLst>
          </p:cNvPr>
          <p:cNvPicPr>
            <a:picLocks noChangeAspect="1"/>
          </p:cNvPicPr>
          <p:nvPr/>
        </p:nvPicPr>
        <p:blipFill>
          <a:blip r:embed="rId3"/>
          <a:stretch>
            <a:fillRect/>
          </a:stretch>
        </p:blipFill>
        <p:spPr>
          <a:xfrm>
            <a:off x="3725774" y="3505613"/>
            <a:ext cx="4740451" cy="2893675"/>
          </a:xfrm>
          <a:prstGeom prst="rect">
            <a:avLst/>
          </a:prstGeom>
        </p:spPr>
      </p:pic>
    </p:spTree>
    <p:extLst>
      <p:ext uri="{BB962C8B-B14F-4D97-AF65-F5344CB8AC3E}">
        <p14:creationId xmlns:p14="http://schemas.microsoft.com/office/powerpoint/2010/main" val="41422453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07B64-BF4C-4E8B-A8C6-16DD1EFA087A}"/>
              </a:ext>
            </a:extLst>
          </p:cNvPr>
          <p:cNvSpPr>
            <a:spLocks noGrp="1"/>
          </p:cNvSpPr>
          <p:nvPr>
            <p:ph type="title"/>
          </p:nvPr>
        </p:nvSpPr>
        <p:spPr/>
        <p:txBody>
          <a:bodyPr/>
          <a:lstStyle/>
          <a:p>
            <a:r>
              <a:rPr lang="en-GB" dirty="0"/>
              <a:t>Conclusions</a:t>
            </a:r>
          </a:p>
        </p:txBody>
      </p:sp>
      <p:sp>
        <p:nvSpPr>
          <p:cNvPr id="3" name="Content Placeholder 2">
            <a:extLst>
              <a:ext uri="{FF2B5EF4-FFF2-40B4-BE49-F238E27FC236}">
                <a16:creationId xmlns:a16="http://schemas.microsoft.com/office/drawing/2014/main" id="{50D8BAD7-1A89-43CC-9326-21BCA55B8B7B}"/>
              </a:ext>
            </a:extLst>
          </p:cNvPr>
          <p:cNvSpPr>
            <a:spLocks noGrp="1"/>
          </p:cNvSpPr>
          <p:nvPr>
            <p:ph idx="1"/>
          </p:nvPr>
        </p:nvSpPr>
        <p:spPr/>
        <p:txBody>
          <a:bodyPr/>
          <a:lstStyle/>
          <a:p>
            <a:r>
              <a:rPr lang="en-GB" dirty="0"/>
              <a:t>Accuracy of 94.85% reached! </a:t>
            </a:r>
            <a:r>
              <a:rPr lang="en-GB" dirty="0">
                <a:sym typeface="Wingdings" panose="05000000000000000000" pitchFamily="2" charset="2"/>
              </a:rPr>
              <a:t> </a:t>
            </a:r>
          </a:p>
          <a:p>
            <a:r>
              <a:rPr lang="en-GB" dirty="0"/>
              <a:t>Test was only carried out on one subject, due to time constraints. Gathering enough data to perform Method Comparison analysis would be the ideal next step.</a:t>
            </a:r>
          </a:p>
          <a:p>
            <a:r>
              <a:rPr lang="en-GB" dirty="0"/>
              <a:t>There are also other ideas I’d like to give a try to, but those can wait for the time being.</a:t>
            </a:r>
          </a:p>
          <a:p>
            <a:r>
              <a:rPr lang="en-GB" dirty="0"/>
              <a:t>Thank you all for listening!</a:t>
            </a:r>
          </a:p>
        </p:txBody>
      </p:sp>
      <p:sp>
        <p:nvSpPr>
          <p:cNvPr id="4" name="Date Placeholder 3">
            <a:extLst>
              <a:ext uri="{FF2B5EF4-FFF2-40B4-BE49-F238E27FC236}">
                <a16:creationId xmlns:a16="http://schemas.microsoft.com/office/drawing/2014/main" id="{3932465A-BB1D-4C24-AE24-5C0424321EF8}"/>
              </a:ext>
            </a:extLst>
          </p:cNvPr>
          <p:cNvSpPr>
            <a:spLocks noGrp="1"/>
          </p:cNvSpPr>
          <p:nvPr>
            <p:ph type="dt" sz="half" idx="10"/>
          </p:nvPr>
        </p:nvSpPr>
        <p:spPr/>
        <p:txBody>
          <a:bodyPr/>
          <a:lstStyle/>
          <a:p>
            <a:fld id="{469CD440-5CB5-491C-A1FA-9F83D7DE1258}" type="datetime1">
              <a:rPr lang="en-GB" smtClean="0"/>
              <a:t>10/03/2019</a:t>
            </a:fld>
            <a:endParaRPr lang="en-GB"/>
          </a:p>
        </p:txBody>
      </p:sp>
      <p:sp>
        <p:nvSpPr>
          <p:cNvPr id="5" name="Slide Number Placeholder 4">
            <a:extLst>
              <a:ext uri="{FF2B5EF4-FFF2-40B4-BE49-F238E27FC236}">
                <a16:creationId xmlns:a16="http://schemas.microsoft.com/office/drawing/2014/main" id="{6A7109C3-1F67-4BE9-89DD-AFC21E853D12}"/>
              </a:ext>
            </a:extLst>
          </p:cNvPr>
          <p:cNvSpPr>
            <a:spLocks noGrp="1"/>
          </p:cNvSpPr>
          <p:nvPr>
            <p:ph type="sldNum" sz="quarter" idx="12"/>
          </p:nvPr>
        </p:nvSpPr>
        <p:spPr/>
        <p:txBody>
          <a:bodyPr/>
          <a:lstStyle/>
          <a:p>
            <a:fld id="{302814C8-D3D9-458F-A86B-C8E528B391F4}" type="slidenum">
              <a:rPr lang="en-GB" smtClean="0"/>
              <a:t>19</a:t>
            </a:fld>
            <a:r>
              <a:rPr lang="en-GB" dirty="0"/>
              <a:t>/19</a:t>
            </a:r>
          </a:p>
        </p:txBody>
      </p:sp>
    </p:spTree>
    <p:extLst>
      <p:ext uri="{BB962C8B-B14F-4D97-AF65-F5344CB8AC3E}">
        <p14:creationId xmlns:p14="http://schemas.microsoft.com/office/powerpoint/2010/main" val="1777311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E8357-3C3A-49A1-92BC-A91FC46F94AD}"/>
              </a:ext>
            </a:extLst>
          </p:cNvPr>
          <p:cNvSpPr>
            <a:spLocks noGrp="1"/>
          </p:cNvSpPr>
          <p:nvPr>
            <p:ph type="title"/>
          </p:nvPr>
        </p:nvSpPr>
        <p:spPr/>
        <p:txBody>
          <a:bodyPr/>
          <a:lstStyle/>
          <a:p>
            <a:r>
              <a:rPr lang="en-GB" dirty="0"/>
              <a:t>Contents</a:t>
            </a:r>
          </a:p>
        </p:txBody>
      </p:sp>
      <p:sp>
        <p:nvSpPr>
          <p:cNvPr id="3" name="Content Placeholder 2">
            <a:extLst>
              <a:ext uri="{FF2B5EF4-FFF2-40B4-BE49-F238E27FC236}">
                <a16:creationId xmlns:a16="http://schemas.microsoft.com/office/drawing/2014/main" id="{0CDB0148-D411-481E-B6C2-E8F4C8B41EB1}"/>
              </a:ext>
            </a:extLst>
          </p:cNvPr>
          <p:cNvSpPr>
            <a:spLocks noGrp="1"/>
          </p:cNvSpPr>
          <p:nvPr>
            <p:ph idx="1"/>
          </p:nvPr>
        </p:nvSpPr>
        <p:spPr/>
        <p:txBody>
          <a:bodyPr/>
          <a:lstStyle/>
          <a:p>
            <a:r>
              <a:rPr lang="en-GB" dirty="0"/>
              <a:t>Project Outline</a:t>
            </a:r>
          </a:p>
          <a:p>
            <a:r>
              <a:rPr lang="en-GB" dirty="0"/>
              <a:t>Ideal End-goal… and the steps from here to there</a:t>
            </a:r>
          </a:p>
          <a:p>
            <a:r>
              <a:rPr lang="en-GB" dirty="0"/>
              <a:t>Signal basics: Understanding the problem and the Platform</a:t>
            </a:r>
          </a:p>
          <a:p>
            <a:r>
              <a:rPr lang="en-GB" dirty="0"/>
              <a:t>Begin designing</a:t>
            </a:r>
          </a:p>
          <a:p>
            <a:r>
              <a:rPr lang="en-GB" dirty="0"/>
              <a:t>Test the design – Understanding Success</a:t>
            </a:r>
          </a:p>
          <a:p>
            <a:r>
              <a:rPr lang="en-GB" dirty="0"/>
              <a:t>The data</a:t>
            </a:r>
          </a:p>
          <a:p>
            <a:r>
              <a:rPr lang="en-GB" dirty="0"/>
              <a:t>Conclusions</a:t>
            </a:r>
          </a:p>
        </p:txBody>
      </p:sp>
      <p:sp>
        <p:nvSpPr>
          <p:cNvPr id="4" name="Date Placeholder 3">
            <a:extLst>
              <a:ext uri="{FF2B5EF4-FFF2-40B4-BE49-F238E27FC236}">
                <a16:creationId xmlns:a16="http://schemas.microsoft.com/office/drawing/2014/main" id="{BB76B2D0-02F6-41F2-A39E-5B8CC990E3F0}"/>
              </a:ext>
            </a:extLst>
          </p:cNvPr>
          <p:cNvSpPr>
            <a:spLocks noGrp="1"/>
          </p:cNvSpPr>
          <p:nvPr>
            <p:ph type="dt" sz="half" idx="10"/>
          </p:nvPr>
        </p:nvSpPr>
        <p:spPr/>
        <p:txBody>
          <a:bodyPr/>
          <a:lstStyle/>
          <a:p>
            <a:fld id="{8A18448E-FB51-4073-B4B9-6C1EB7063E7E}" type="datetime1">
              <a:rPr lang="en-GB" smtClean="0"/>
              <a:t>10/03/2019</a:t>
            </a:fld>
            <a:endParaRPr lang="en-GB"/>
          </a:p>
        </p:txBody>
      </p:sp>
      <p:sp>
        <p:nvSpPr>
          <p:cNvPr id="5" name="Slide Number Placeholder 4">
            <a:extLst>
              <a:ext uri="{FF2B5EF4-FFF2-40B4-BE49-F238E27FC236}">
                <a16:creationId xmlns:a16="http://schemas.microsoft.com/office/drawing/2014/main" id="{86215508-4BBD-4DE4-A41F-8D841E282826}"/>
              </a:ext>
            </a:extLst>
          </p:cNvPr>
          <p:cNvSpPr>
            <a:spLocks noGrp="1"/>
          </p:cNvSpPr>
          <p:nvPr>
            <p:ph type="sldNum" sz="quarter" idx="12"/>
          </p:nvPr>
        </p:nvSpPr>
        <p:spPr/>
        <p:txBody>
          <a:bodyPr/>
          <a:lstStyle/>
          <a:p>
            <a:fld id="{302814C8-D3D9-458F-A86B-C8E528B391F4}" type="slidenum">
              <a:rPr lang="en-GB" smtClean="0"/>
              <a:t>2</a:t>
            </a:fld>
            <a:r>
              <a:rPr lang="en-GB" dirty="0"/>
              <a:t>/19</a:t>
            </a:r>
          </a:p>
        </p:txBody>
      </p:sp>
    </p:spTree>
    <p:extLst>
      <p:ext uri="{BB962C8B-B14F-4D97-AF65-F5344CB8AC3E}">
        <p14:creationId xmlns:p14="http://schemas.microsoft.com/office/powerpoint/2010/main" val="27818578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FC7E957-DCBC-4BFA-A6B2-86DAB1BC4743}"/>
              </a:ext>
            </a:extLst>
          </p:cNvPr>
          <p:cNvSpPr>
            <a:spLocks noGrp="1"/>
          </p:cNvSpPr>
          <p:nvPr>
            <p:ph type="dt" sz="half" idx="10"/>
          </p:nvPr>
        </p:nvSpPr>
        <p:spPr/>
        <p:txBody>
          <a:bodyPr/>
          <a:lstStyle/>
          <a:p>
            <a:fld id="{79A128FA-0351-436F-8FF7-2087EB960398}" type="datetime1">
              <a:rPr lang="en-GB" smtClean="0"/>
              <a:t>10/03/2019</a:t>
            </a:fld>
            <a:endParaRPr lang="en-GB"/>
          </a:p>
        </p:txBody>
      </p:sp>
      <p:sp>
        <p:nvSpPr>
          <p:cNvPr id="3" name="Slide Number Placeholder 2">
            <a:extLst>
              <a:ext uri="{FF2B5EF4-FFF2-40B4-BE49-F238E27FC236}">
                <a16:creationId xmlns:a16="http://schemas.microsoft.com/office/drawing/2014/main" id="{6A6D1639-D458-4F88-8143-22E41E23634B}"/>
              </a:ext>
            </a:extLst>
          </p:cNvPr>
          <p:cNvSpPr>
            <a:spLocks noGrp="1"/>
          </p:cNvSpPr>
          <p:nvPr>
            <p:ph type="sldNum" sz="quarter" idx="12"/>
          </p:nvPr>
        </p:nvSpPr>
        <p:spPr/>
        <p:txBody>
          <a:bodyPr/>
          <a:lstStyle/>
          <a:p>
            <a:fld id="{302814C8-D3D9-458F-A86B-C8E528B391F4}" type="slidenum">
              <a:rPr lang="en-GB" smtClean="0"/>
              <a:t>20</a:t>
            </a:fld>
            <a:endParaRPr lang="en-GB"/>
          </a:p>
        </p:txBody>
      </p:sp>
      <p:pic>
        <p:nvPicPr>
          <p:cNvPr id="4" name="Picture 2" descr="Image result for Questions">
            <a:extLst>
              <a:ext uri="{FF2B5EF4-FFF2-40B4-BE49-F238E27FC236}">
                <a16:creationId xmlns:a16="http://schemas.microsoft.com/office/drawing/2014/main" id="{637EF878-4B1C-4D2C-8AB2-648E758B931E}"/>
              </a:ext>
            </a:extLst>
          </p:cNvPr>
          <p:cNvPicPr>
            <a:picLocks noChangeAspect="1" noChangeArrowheads="1"/>
          </p:cNvPicPr>
          <p:nvPr/>
        </p:nvPicPr>
        <p:blipFill rotWithShape="1">
          <a:blip r:embed="rId2">
            <a:grayscl/>
            <a:extLst>
              <a:ext uri="{28A0092B-C50C-407E-A947-70E740481C1C}">
                <a14:useLocalDpi xmlns:a14="http://schemas.microsoft.com/office/drawing/2010/main" val="0"/>
              </a:ext>
            </a:extLst>
          </a:blip>
          <a:srcRect/>
          <a:stretch/>
        </p:blipFill>
        <p:spPr bwMode="auto">
          <a:xfrm>
            <a:off x="1588" y="0"/>
            <a:ext cx="12190412"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0820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70BB6-F8D4-4EBE-8809-E2F2D455684E}"/>
              </a:ext>
            </a:extLst>
          </p:cNvPr>
          <p:cNvSpPr>
            <a:spLocks noGrp="1"/>
          </p:cNvSpPr>
          <p:nvPr>
            <p:ph type="title"/>
          </p:nvPr>
        </p:nvSpPr>
        <p:spPr/>
        <p:txBody>
          <a:bodyPr/>
          <a:lstStyle/>
          <a:p>
            <a:r>
              <a:rPr lang="en-GB" dirty="0"/>
              <a:t>Project outline</a:t>
            </a:r>
          </a:p>
        </p:txBody>
      </p:sp>
      <p:sp>
        <p:nvSpPr>
          <p:cNvPr id="3" name="Content Placeholder 2">
            <a:extLst>
              <a:ext uri="{FF2B5EF4-FFF2-40B4-BE49-F238E27FC236}">
                <a16:creationId xmlns:a16="http://schemas.microsoft.com/office/drawing/2014/main" id="{11A0FC48-DBAA-4BEA-9624-54F79B675FE7}"/>
              </a:ext>
            </a:extLst>
          </p:cNvPr>
          <p:cNvSpPr>
            <a:spLocks noGrp="1"/>
          </p:cNvSpPr>
          <p:nvPr>
            <p:ph idx="1"/>
          </p:nvPr>
        </p:nvSpPr>
        <p:spPr/>
        <p:txBody>
          <a:bodyPr/>
          <a:lstStyle/>
          <a:p>
            <a:r>
              <a:rPr lang="en-GB" dirty="0"/>
              <a:t>Title was defined while working on co-op in Analog… Before you go asking for an FYP from ADI, there’s some things you should know…</a:t>
            </a:r>
          </a:p>
          <a:p>
            <a:r>
              <a:rPr lang="en-GB" dirty="0"/>
              <a:t>With ADI joining the self-driving car race, new ways of monitoring passengers while in the vehicle are being experimented with.</a:t>
            </a:r>
          </a:p>
          <a:p>
            <a:r>
              <a:rPr lang="en-GB" dirty="0"/>
              <a:t>Audi have an on-board Emergency contact system in the event of an accident, however it is bare boned. This project is among the first attempts to flesh the idea out further.</a:t>
            </a:r>
          </a:p>
          <a:p>
            <a:endParaRPr lang="en-GB" dirty="0"/>
          </a:p>
        </p:txBody>
      </p:sp>
      <p:sp>
        <p:nvSpPr>
          <p:cNvPr id="4" name="Date Placeholder 3">
            <a:extLst>
              <a:ext uri="{FF2B5EF4-FFF2-40B4-BE49-F238E27FC236}">
                <a16:creationId xmlns:a16="http://schemas.microsoft.com/office/drawing/2014/main" id="{EE4C60D2-F0CA-40C2-8104-DFC4957E31FD}"/>
              </a:ext>
            </a:extLst>
          </p:cNvPr>
          <p:cNvSpPr>
            <a:spLocks noGrp="1"/>
          </p:cNvSpPr>
          <p:nvPr>
            <p:ph type="dt" sz="half" idx="10"/>
          </p:nvPr>
        </p:nvSpPr>
        <p:spPr/>
        <p:txBody>
          <a:bodyPr/>
          <a:lstStyle/>
          <a:p>
            <a:fld id="{A3B56C85-1740-4585-8E1F-D92940E6DC0E}" type="datetime1">
              <a:rPr lang="en-GB" smtClean="0"/>
              <a:t>10/03/2019</a:t>
            </a:fld>
            <a:endParaRPr lang="en-GB"/>
          </a:p>
        </p:txBody>
      </p:sp>
      <p:sp>
        <p:nvSpPr>
          <p:cNvPr id="5" name="Slide Number Placeholder 4">
            <a:extLst>
              <a:ext uri="{FF2B5EF4-FFF2-40B4-BE49-F238E27FC236}">
                <a16:creationId xmlns:a16="http://schemas.microsoft.com/office/drawing/2014/main" id="{97359CB8-7F90-44E7-A533-DF4D04589533}"/>
              </a:ext>
            </a:extLst>
          </p:cNvPr>
          <p:cNvSpPr>
            <a:spLocks noGrp="1"/>
          </p:cNvSpPr>
          <p:nvPr>
            <p:ph type="sldNum" sz="quarter" idx="12"/>
          </p:nvPr>
        </p:nvSpPr>
        <p:spPr/>
        <p:txBody>
          <a:bodyPr/>
          <a:lstStyle/>
          <a:p>
            <a:fld id="{302814C8-D3D9-458F-A86B-C8E528B391F4}" type="slidenum">
              <a:rPr lang="en-GB" smtClean="0"/>
              <a:t>3</a:t>
            </a:fld>
            <a:r>
              <a:rPr lang="en-GB" dirty="0"/>
              <a:t>/19</a:t>
            </a:r>
          </a:p>
        </p:txBody>
      </p:sp>
    </p:spTree>
    <p:extLst>
      <p:ext uri="{BB962C8B-B14F-4D97-AF65-F5344CB8AC3E}">
        <p14:creationId xmlns:p14="http://schemas.microsoft.com/office/powerpoint/2010/main" val="2978593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67464-3113-4C1C-9535-F6F997B32083}"/>
              </a:ext>
            </a:extLst>
          </p:cNvPr>
          <p:cNvSpPr>
            <a:spLocks noGrp="1"/>
          </p:cNvSpPr>
          <p:nvPr>
            <p:ph type="title"/>
          </p:nvPr>
        </p:nvSpPr>
        <p:spPr/>
        <p:txBody>
          <a:bodyPr/>
          <a:lstStyle/>
          <a:p>
            <a:r>
              <a:rPr lang="en-GB" dirty="0"/>
              <a:t>Project outline </a:t>
            </a:r>
            <a:r>
              <a:rPr lang="en-GB" dirty="0" err="1"/>
              <a:t>ctnd</a:t>
            </a:r>
            <a:r>
              <a:rPr lang="en-GB" dirty="0"/>
              <a:t>.</a:t>
            </a:r>
          </a:p>
        </p:txBody>
      </p:sp>
      <p:pic>
        <p:nvPicPr>
          <p:cNvPr id="1026" name="Picture 2" descr="Image result for demorad images">
            <a:extLst>
              <a:ext uri="{FF2B5EF4-FFF2-40B4-BE49-F238E27FC236}">
                <a16:creationId xmlns:a16="http://schemas.microsoft.com/office/drawing/2014/main" id="{E10C72FA-3EF2-4B50-B28E-304C241CA61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63752" y="2093976"/>
            <a:ext cx="4176597" cy="40513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lated image">
            <a:extLst>
              <a:ext uri="{FF2B5EF4-FFF2-40B4-BE49-F238E27FC236}">
                <a16:creationId xmlns:a16="http://schemas.microsoft.com/office/drawing/2014/main" id="{BF4D0E9C-13F1-4DB1-874D-38F688F3E2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2193" y="2093976"/>
            <a:ext cx="4176597" cy="3968089"/>
          </a:xfrm>
          <a:prstGeom prst="rect">
            <a:avLst/>
          </a:prstGeom>
          <a:noFill/>
          <a:extLst>
            <a:ext uri="{909E8E84-426E-40DD-AFC4-6F175D3DCCD1}">
              <a14:hiddenFill xmlns:a14="http://schemas.microsoft.com/office/drawing/2010/main">
                <a:solidFill>
                  <a:srgbClr val="FFFFFF"/>
                </a:solidFill>
              </a14:hiddenFill>
            </a:ext>
          </a:extLst>
        </p:spPr>
      </p:pic>
      <p:sp>
        <p:nvSpPr>
          <p:cNvPr id="3" name="Date Placeholder 2">
            <a:extLst>
              <a:ext uri="{FF2B5EF4-FFF2-40B4-BE49-F238E27FC236}">
                <a16:creationId xmlns:a16="http://schemas.microsoft.com/office/drawing/2014/main" id="{CFA23E36-FA80-484F-B7B8-8A4A45B95F60}"/>
              </a:ext>
            </a:extLst>
          </p:cNvPr>
          <p:cNvSpPr>
            <a:spLocks noGrp="1"/>
          </p:cNvSpPr>
          <p:nvPr>
            <p:ph type="dt" sz="half" idx="10"/>
          </p:nvPr>
        </p:nvSpPr>
        <p:spPr/>
        <p:txBody>
          <a:bodyPr/>
          <a:lstStyle/>
          <a:p>
            <a:fld id="{72322AF0-8D55-4C1B-91E5-20A2742E4596}" type="datetime1">
              <a:rPr lang="en-GB" smtClean="0"/>
              <a:t>10/03/2019</a:t>
            </a:fld>
            <a:endParaRPr lang="en-GB"/>
          </a:p>
        </p:txBody>
      </p:sp>
      <p:sp>
        <p:nvSpPr>
          <p:cNvPr id="4" name="Slide Number Placeholder 3">
            <a:extLst>
              <a:ext uri="{FF2B5EF4-FFF2-40B4-BE49-F238E27FC236}">
                <a16:creationId xmlns:a16="http://schemas.microsoft.com/office/drawing/2014/main" id="{5F353A0A-EAC2-4EB6-978F-3D5777145A9B}"/>
              </a:ext>
            </a:extLst>
          </p:cNvPr>
          <p:cNvSpPr>
            <a:spLocks noGrp="1"/>
          </p:cNvSpPr>
          <p:nvPr>
            <p:ph type="sldNum" sz="quarter" idx="12"/>
          </p:nvPr>
        </p:nvSpPr>
        <p:spPr/>
        <p:txBody>
          <a:bodyPr/>
          <a:lstStyle/>
          <a:p>
            <a:fld id="{302814C8-D3D9-458F-A86B-C8E528B391F4}" type="slidenum">
              <a:rPr lang="en-GB" smtClean="0"/>
              <a:t>4</a:t>
            </a:fld>
            <a:r>
              <a:rPr lang="en-GB" dirty="0"/>
              <a:t>/19</a:t>
            </a:r>
          </a:p>
        </p:txBody>
      </p:sp>
    </p:spTree>
    <p:extLst>
      <p:ext uri="{BB962C8B-B14F-4D97-AF65-F5344CB8AC3E}">
        <p14:creationId xmlns:p14="http://schemas.microsoft.com/office/powerpoint/2010/main" val="4078098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0217E-7A5F-4EE3-B067-B5ACA5A7F0BB}"/>
              </a:ext>
            </a:extLst>
          </p:cNvPr>
          <p:cNvSpPr>
            <a:spLocks noGrp="1"/>
          </p:cNvSpPr>
          <p:nvPr>
            <p:ph type="title"/>
          </p:nvPr>
        </p:nvSpPr>
        <p:spPr/>
        <p:txBody>
          <a:bodyPr/>
          <a:lstStyle/>
          <a:p>
            <a:r>
              <a:rPr lang="en-GB" dirty="0"/>
              <a:t>Ideal end goal…and steps from here to there</a:t>
            </a:r>
          </a:p>
        </p:txBody>
      </p:sp>
      <p:sp>
        <p:nvSpPr>
          <p:cNvPr id="3" name="Content Placeholder 2">
            <a:extLst>
              <a:ext uri="{FF2B5EF4-FFF2-40B4-BE49-F238E27FC236}">
                <a16:creationId xmlns:a16="http://schemas.microsoft.com/office/drawing/2014/main" id="{CAC225D6-BAD6-4893-9475-7D9F1AD7344A}"/>
              </a:ext>
            </a:extLst>
          </p:cNvPr>
          <p:cNvSpPr>
            <a:spLocks noGrp="1"/>
          </p:cNvSpPr>
          <p:nvPr>
            <p:ph idx="1"/>
          </p:nvPr>
        </p:nvSpPr>
        <p:spPr>
          <a:xfrm>
            <a:off x="1069848" y="2121408"/>
            <a:ext cx="10058400" cy="4050792"/>
          </a:xfrm>
        </p:spPr>
        <p:txBody>
          <a:bodyPr/>
          <a:lstStyle/>
          <a:p>
            <a:r>
              <a:rPr lang="en-GB" dirty="0"/>
              <a:t>Previous work done with the Demorad has proven that it is possible to track the movement of multiple objects in the field of view of this device.</a:t>
            </a:r>
          </a:p>
          <a:p>
            <a:endParaRPr lang="en-GB" dirty="0"/>
          </a:p>
          <a:p>
            <a:endParaRPr lang="en-GB" dirty="0"/>
          </a:p>
          <a:p>
            <a:endParaRPr lang="en-GB" dirty="0"/>
          </a:p>
          <a:p>
            <a:endParaRPr lang="en-GB" dirty="0"/>
          </a:p>
          <a:p>
            <a:endParaRPr lang="en-GB" dirty="0"/>
          </a:p>
          <a:p>
            <a:endParaRPr lang="en-GB" dirty="0"/>
          </a:p>
          <a:p>
            <a:r>
              <a:rPr lang="en-GB" dirty="0"/>
              <a:t>The end goal of this project is to design an application which can measure the heart-rate of a subject which is compatible with this previous work.</a:t>
            </a:r>
          </a:p>
        </p:txBody>
      </p:sp>
      <p:pic>
        <p:nvPicPr>
          <p:cNvPr id="7" name="Picture 2" descr="Image result for radar tracking people">
            <a:extLst>
              <a:ext uri="{FF2B5EF4-FFF2-40B4-BE49-F238E27FC236}">
                <a16:creationId xmlns:a16="http://schemas.microsoft.com/office/drawing/2014/main" id="{E509008E-86F3-4D2F-8B14-E57618AE72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4253" y="2795176"/>
            <a:ext cx="4571999" cy="2402747"/>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E82008D4-8243-46CB-AD60-2728DE57273F}"/>
              </a:ext>
            </a:extLst>
          </p:cNvPr>
          <p:cNvSpPr>
            <a:spLocks noGrp="1"/>
          </p:cNvSpPr>
          <p:nvPr>
            <p:ph type="dt" sz="half" idx="10"/>
          </p:nvPr>
        </p:nvSpPr>
        <p:spPr/>
        <p:txBody>
          <a:bodyPr/>
          <a:lstStyle/>
          <a:p>
            <a:fld id="{E12BA047-7D35-4298-B174-618B33C2CEFF}" type="datetime1">
              <a:rPr lang="en-GB" smtClean="0"/>
              <a:t>10/03/2019</a:t>
            </a:fld>
            <a:endParaRPr lang="en-GB"/>
          </a:p>
        </p:txBody>
      </p:sp>
      <p:sp>
        <p:nvSpPr>
          <p:cNvPr id="5" name="Slide Number Placeholder 4">
            <a:extLst>
              <a:ext uri="{FF2B5EF4-FFF2-40B4-BE49-F238E27FC236}">
                <a16:creationId xmlns:a16="http://schemas.microsoft.com/office/drawing/2014/main" id="{F2EA29CF-1B96-4762-B334-802DBBBBF655}"/>
              </a:ext>
            </a:extLst>
          </p:cNvPr>
          <p:cNvSpPr>
            <a:spLocks noGrp="1"/>
          </p:cNvSpPr>
          <p:nvPr>
            <p:ph type="sldNum" sz="quarter" idx="12"/>
          </p:nvPr>
        </p:nvSpPr>
        <p:spPr/>
        <p:txBody>
          <a:bodyPr/>
          <a:lstStyle/>
          <a:p>
            <a:fld id="{302814C8-D3D9-458F-A86B-C8E528B391F4}" type="slidenum">
              <a:rPr lang="en-GB" smtClean="0"/>
              <a:t>5</a:t>
            </a:fld>
            <a:r>
              <a:rPr lang="en-GB" dirty="0"/>
              <a:t>/19</a:t>
            </a:r>
          </a:p>
        </p:txBody>
      </p:sp>
    </p:spTree>
    <p:extLst>
      <p:ext uri="{BB962C8B-B14F-4D97-AF65-F5344CB8AC3E}">
        <p14:creationId xmlns:p14="http://schemas.microsoft.com/office/powerpoint/2010/main" val="3041632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F636F-3598-4C0A-8333-1CE59C2B0693}"/>
              </a:ext>
            </a:extLst>
          </p:cNvPr>
          <p:cNvSpPr>
            <a:spLocks noGrp="1"/>
          </p:cNvSpPr>
          <p:nvPr>
            <p:ph type="title"/>
          </p:nvPr>
        </p:nvSpPr>
        <p:spPr/>
        <p:txBody>
          <a:bodyPr/>
          <a:lstStyle/>
          <a:p>
            <a:r>
              <a:rPr lang="en-GB" dirty="0" err="1"/>
              <a:t>Ctnd</a:t>
            </a:r>
            <a:r>
              <a:rPr lang="en-GB" dirty="0"/>
              <a:t>.</a:t>
            </a:r>
          </a:p>
        </p:txBody>
      </p:sp>
      <p:sp>
        <p:nvSpPr>
          <p:cNvPr id="3" name="Content Placeholder 2">
            <a:extLst>
              <a:ext uri="{FF2B5EF4-FFF2-40B4-BE49-F238E27FC236}">
                <a16:creationId xmlns:a16="http://schemas.microsoft.com/office/drawing/2014/main" id="{7297F3A2-9E31-4912-8FEA-93FA200F3674}"/>
              </a:ext>
            </a:extLst>
          </p:cNvPr>
          <p:cNvSpPr>
            <a:spLocks noGrp="1"/>
          </p:cNvSpPr>
          <p:nvPr>
            <p:ph idx="1"/>
          </p:nvPr>
        </p:nvSpPr>
        <p:spPr/>
        <p:txBody>
          <a:bodyPr/>
          <a:lstStyle/>
          <a:p>
            <a:r>
              <a:rPr lang="en-GB" dirty="0"/>
              <a:t>Now how to get there?</a:t>
            </a:r>
          </a:p>
          <a:p>
            <a:pPr lvl="1">
              <a:buFont typeface="Wingdings" panose="05000000000000000000" pitchFamily="2" charset="2"/>
              <a:buChar char="Ø"/>
            </a:pPr>
            <a:r>
              <a:rPr lang="en-GB" dirty="0"/>
              <a:t>The first step is knowing how the project was done previously</a:t>
            </a:r>
          </a:p>
          <a:p>
            <a:pPr lvl="1">
              <a:buFont typeface="Wingdings" panose="05000000000000000000" pitchFamily="2" charset="2"/>
              <a:buChar char="Ø"/>
            </a:pPr>
            <a:r>
              <a:rPr lang="en-GB" dirty="0"/>
              <a:t>Research the measurement -&gt; Know what you’re looking for</a:t>
            </a:r>
          </a:p>
          <a:p>
            <a:pPr lvl="1">
              <a:buFont typeface="Wingdings" panose="05000000000000000000" pitchFamily="2" charset="2"/>
              <a:buChar char="Ø"/>
            </a:pPr>
            <a:r>
              <a:rPr lang="en-GB" dirty="0"/>
              <a:t>Next, review other methods of taking the measurement (This will be important later)</a:t>
            </a:r>
          </a:p>
          <a:p>
            <a:pPr lvl="1">
              <a:buFont typeface="Wingdings" panose="05000000000000000000" pitchFamily="2" charset="2"/>
              <a:buChar char="Ø"/>
            </a:pPr>
            <a:r>
              <a:rPr lang="en-GB" dirty="0"/>
              <a:t>Begin designing your method (This will be an iterative stage)</a:t>
            </a:r>
          </a:p>
          <a:p>
            <a:r>
              <a:rPr lang="en-GB" dirty="0"/>
              <a:t>There is no point in designing a tool to take a measurement when you know nothing about that measurement! Do the reading first, then see what other people have done with the same information you have.</a:t>
            </a:r>
          </a:p>
          <a:p>
            <a:r>
              <a:rPr lang="en-GB" dirty="0"/>
              <a:t>The testing part has been left out deliberately here, I’ll come back to that…</a:t>
            </a:r>
          </a:p>
          <a:p>
            <a:pPr lvl="1">
              <a:buFont typeface="Wingdings" panose="05000000000000000000" pitchFamily="2" charset="2"/>
              <a:buChar char="Ø"/>
            </a:pPr>
            <a:endParaRPr lang="en-GB" dirty="0"/>
          </a:p>
        </p:txBody>
      </p:sp>
      <p:sp>
        <p:nvSpPr>
          <p:cNvPr id="4" name="Date Placeholder 3">
            <a:extLst>
              <a:ext uri="{FF2B5EF4-FFF2-40B4-BE49-F238E27FC236}">
                <a16:creationId xmlns:a16="http://schemas.microsoft.com/office/drawing/2014/main" id="{E558CEA1-D5BB-464D-8EC7-99BC8E4E95F8}"/>
              </a:ext>
            </a:extLst>
          </p:cNvPr>
          <p:cNvSpPr>
            <a:spLocks noGrp="1"/>
          </p:cNvSpPr>
          <p:nvPr>
            <p:ph type="dt" sz="half" idx="10"/>
          </p:nvPr>
        </p:nvSpPr>
        <p:spPr/>
        <p:txBody>
          <a:bodyPr/>
          <a:lstStyle/>
          <a:p>
            <a:fld id="{4DC5B185-A81D-4D50-A5D4-A154AE3D52A4}" type="datetime1">
              <a:rPr lang="en-GB" smtClean="0"/>
              <a:t>10/03/2019</a:t>
            </a:fld>
            <a:endParaRPr lang="en-GB"/>
          </a:p>
        </p:txBody>
      </p:sp>
      <p:sp>
        <p:nvSpPr>
          <p:cNvPr id="5" name="Slide Number Placeholder 4">
            <a:extLst>
              <a:ext uri="{FF2B5EF4-FFF2-40B4-BE49-F238E27FC236}">
                <a16:creationId xmlns:a16="http://schemas.microsoft.com/office/drawing/2014/main" id="{936A2D04-2193-4F0F-94E2-6E532B615650}"/>
              </a:ext>
            </a:extLst>
          </p:cNvPr>
          <p:cNvSpPr>
            <a:spLocks noGrp="1"/>
          </p:cNvSpPr>
          <p:nvPr>
            <p:ph type="sldNum" sz="quarter" idx="12"/>
          </p:nvPr>
        </p:nvSpPr>
        <p:spPr/>
        <p:txBody>
          <a:bodyPr/>
          <a:lstStyle/>
          <a:p>
            <a:fld id="{302814C8-D3D9-458F-A86B-C8E528B391F4}" type="slidenum">
              <a:rPr lang="en-GB" smtClean="0"/>
              <a:t>6</a:t>
            </a:fld>
            <a:r>
              <a:rPr lang="en-GB" dirty="0"/>
              <a:t>/19</a:t>
            </a:r>
          </a:p>
        </p:txBody>
      </p:sp>
    </p:spTree>
    <p:extLst>
      <p:ext uri="{BB962C8B-B14F-4D97-AF65-F5344CB8AC3E}">
        <p14:creationId xmlns:p14="http://schemas.microsoft.com/office/powerpoint/2010/main" val="303353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8BD01-B208-4BD7-AC6D-A7C8157D6CAC}"/>
              </a:ext>
            </a:extLst>
          </p:cNvPr>
          <p:cNvSpPr>
            <a:spLocks noGrp="1"/>
          </p:cNvSpPr>
          <p:nvPr>
            <p:ph type="title"/>
          </p:nvPr>
        </p:nvSpPr>
        <p:spPr/>
        <p:txBody>
          <a:bodyPr>
            <a:normAutofit/>
          </a:bodyPr>
          <a:lstStyle/>
          <a:p>
            <a:r>
              <a:rPr lang="en-GB" dirty="0"/>
              <a:t>Signal basics: Understanding the problem and the Platform</a:t>
            </a:r>
          </a:p>
        </p:txBody>
      </p:sp>
      <p:sp>
        <p:nvSpPr>
          <p:cNvPr id="3" name="Content Placeholder 2">
            <a:extLst>
              <a:ext uri="{FF2B5EF4-FFF2-40B4-BE49-F238E27FC236}">
                <a16:creationId xmlns:a16="http://schemas.microsoft.com/office/drawing/2014/main" id="{7ADE3815-2E27-40EB-A072-EDB8F7CBE3EC}"/>
              </a:ext>
            </a:extLst>
          </p:cNvPr>
          <p:cNvSpPr>
            <a:spLocks noGrp="1"/>
          </p:cNvSpPr>
          <p:nvPr>
            <p:ph idx="1"/>
          </p:nvPr>
        </p:nvSpPr>
        <p:spPr/>
        <p:txBody>
          <a:bodyPr/>
          <a:lstStyle/>
          <a:p>
            <a:r>
              <a:rPr lang="en-GB" dirty="0"/>
              <a:t>Most of you are about to hate me…..</a:t>
            </a:r>
          </a:p>
        </p:txBody>
      </p:sp>
      <p:sp>
        <p:nvSpPr>
          <p:cNvPr id="4" name="Date Placeholder 3">
            <a:extLst>
              <a:ext uri="{FF2B5EF4-FFF2-40B4-BE49-F238E27FC236}">
                <a16:creationId xmlns:a16="http://schemas.microsoft.com/office/drawing/2014/main" id="{6C190E03-07B8-41A1-BCD4-48B66C7E646C}"/>
              </a:ext>
            </a:extLst>
          </p:cNvPr>
          <p:cNvSpPr>
            <a:spLocks noGrp="1"/>
          </p:cNvSpPr>
          <p:nvPr>
            <p:ph type="dt" sz="half" idx="10"/>
          </p:nvPr>
        </p:nvSpPr>
        <p:spPr/>
        <p:txBody>
          <a:bodyPr/>
          <a:lstStyle/>
          <a:p>
            <a:fld id="{CAA79B4A-2A2B-4E0C-85FB-34B91BCD1E28}" type="datetime1">
              <a:rPr lang="en-GB" smtClean="0"/>
              <a:t>10/03/2019</a:t>
            </a:fld>
            <a:endParaRPr lang="en-GB"/>
          </a:p>
        </p:txBody>
      </p:sp>
      <p:sp>
        <p:nvSpPr>
          <p:cNvPr id="5" name="Slide Number Placeholder 4">
            <a:extLst>
              <a:ext uri="{FF2B5EF4-FFF2-40B4-BE49-F238E27FC236}">
                <a16:creationId xmlns:a16="http://schemas.microsoft.com/office/drawing/2014/main" id="{791E4659-E2D9-472A-8C91-2D499AD494D2}"/>
              </a:ext>
            </a:extLst>
          </p:cNvPr>
          <p:cNvSpPr>
            <a:spLocks noGrp="1"/>
          </p:cNvSpPr>
          <p:nvPr>
            <p:ph type="sldNum" sz="quarter" idx="12"/>
          </p:nvPr>
        </p:nvSpPr>
        <p:spPr/>
        <p:txBody>
          <a:bodyPr/>
          <a:lstStyle/>
          <a:p>
            <a:fld id="{302814C8-D3D9-458F-A86B-C8E528B391F4}" type="slidenum">
              <a:rPr lang="en-GB" smtClean="0"/>
              <a:t>7</a:t>
            </a:fld>
            <a:r>
              <a:rPr lang="en-GB" dirty="0"/>
              <a:t>/19</a:t>
            </a:r>
          </a:p>
        </p:txBody>
      </p:sp>
    </p:spTree>
    <p:extLst>
      <p:ext uri="{BB962C8B-B14F-4D97-AF65-F5344CB8AC3E}">
        <p14:creationId xmlns:p14="http://schemas.microsoft.com/office/powerpoint/2010/main" val="1879458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8D362E7-D92E-4578-B21B-4BE70C7C7BC8}"/>
              </a:ext>
            </a:extLst>
          </p:cNvPr>
          <p:cNvPicPr>
            <a:picLocks noChangeAspect="1"/>
          </p:cNvPicPr>
          <p:nvPr/>
        </p:nvPicPr>
        <p:blipFill rotWithShape="1">
          <a:blip r:embed="rId2"/>
          <a:srcRect r="19712"/>
          <a:stretch/>
        </p:blipFill>
        <p:spPr>
          <a:xfrm>
            <a:off x="1583469" y="2081593"/>
            <a:ext cx="9084532" cy="2682431"/>
          </a:xfrm>
          <a:prstGeom prst="rect">
            <a:avLst/>
          </a:prstGeom>
        </p:spPr>
      </p:pic>
      <p:sp>
        <p:nvSpPr>
          <p:cNvPr id="5" name="Explosion: 14 Points 4">
            <a:extLst>
              <a:ext uri="{FF2B5EF4-FFF2-40B4-BE49-F238E27FC236}">
                <a16:creationId xmlns:a16="http://schemas.microsoft.com/office/drawing/2014/main" id="{32F79C99-4BF0-47F2-B90E-D75ACB545286}"/>
              </a:ext>
            </a:extLst>
          </p:cNvPr>
          <p:cNvSpPr/>
          <p:nvPr/>
        </p:nvSpPr>
        <p:spPr>
          <a:xfrm>
            <a:off x="6096000" y="484632"/>
            <a:ext cx="3609474" cy="1408336"/>
          </a:xfrm>
          <a:prstGeom prst="irregularSeal2">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dirty="0">
                <a:solidFill>
                  <a:schemeClr val="bg1"/>
                </a:solidFill>
              </a:rPr>
              <a:t>REMEMBER ME??!!</a:t>
            </a:r>
          </a:p>
        </p:txBody>
      </p:sp>
      <p:sp>
        <p:nvSpPr>
          <p:cNvPr id="6" name="Date Placeholder 5">
            <a:extLst>
              <a:ext uri="{FF2B5EF4-FFF2-40B4-BE49-F238E27FC236}">
                <a16:creationId xmlns:a16="http://schemas.microsoft.com/office/drawing/2014/main" id="{469E3760-D56D-4FFF-9C1A-64EB7456C82B}"/>
              </a:ext>
            </a:extLst>
          </p:cNvPr>
          <p:cNvSpPr>
            <a:spLocks noGrp="1"/>
          </p:cNvSpPr>
          <p:nvPr>
            <p:ph type="dt" sz="half" idx="10"/>
          </p:nvPr>
        </p:nvSpPr>
        <p:spPr/>
        <p:txBody>
          <a:bodyPr/>
          <a:lstStyle/>
          <a:p>
            <a:fld id="{C791341D-9144-4FFD-A07B-B8C8C22DD2A4}" type="datetime1">
              <a:rPr lang="en-GB" smtClean="0"/>
              <a:t>10/03/2019</a:t>
            </a:fld>
            <a:endParaRPr lang="en-GB"/>
          </a:p>
        </p:txBody>
      </p:sp>
      <p:sp>
        <p:nvSpPr>
          <p:cNvPr id="7" name="Slide Number Placeholder 6">
            <a:extLst>
              <a:ext uri="{FF2B5EF4-FFF2-40B4-BE49-F238E27FC236}">
                <a16:creationId xmlns:a16="http://schemas.microsoft.com/office/drawing/2014/main" id="{C33A9E0C-B171-4E1B-A062-757F7A2EF5B4}"/>
              </a:ext>
            </a:extLst>
          </p:cNvPr>
          <p:cNvSpPr>
            <a:spLocks noGrp="1"/>
          </p:cNvSpPr>
          <p:nvPr>
            <p:ph type="sldNum" sz="quarter" idx="12"/>
          </p:nvPr>
        </p:nvSpPr>
        <p:spPr/>
        <p:txBody>
          <a:bodyPr/>
          <a:lstStyle/>
          <a:p>
            <a:fld id="{302814C8-D3D9-458F-A86B-C8E528B391F4}" type="slidenum">
              <a:rPr lang="en-GB" smtClean="0"/>
              <a:t>8</a:t>
            </a:fld>
            <a:r>
              <a:rPr lang="en-GB" dirty="0"/>
              <a:t>/19</a:t>
            </a:r>
          </a:p>
        </p:txBody>
      </p:sp>
    </p:spTree>
    <p:extLst>
      <p:ext uri="{BB962C8B-B14F-4D97-AF65-F5344CB8AC3E}">
        <p14:creationId xmlns:p14="http://schemas.microsoft.com/office/powerpoint/2010/main" val="3444890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F1482B-167C-45AA-9F59-3531A6303651}"/>
              </a:ext>
            </a:extLst>
          </p:cNvPr>
          <p:cNvSpPr>
            <a:spLocks noGrp="1"/>
          </p:cNvSpPr>
          <p:nvPr>
            <p:ph idx="1"/>
          </p:nvPr>
        </p:nvSpPr>
        <p:spPr>
          <a:xfrm>
            <a:off x="1069848" y="1014502"/>
            <a:ext cx="10058400" cy="5358865"/>
          </a:xfrm>
        </p:spPr>
        <p:txBody>
          <a:bodyPr/>
          <a:lstStyle/>
          <a:p>
            <a:r>
              <a:rPr lang="en-GB" dirty="0"/>
              <a:t>Yup, it’s back… Sadly there’s no real escaping it…</a:t>
            </a:r>
          </a:p>
          <a:p>
            <a:r>
              <a:rPr lang="en-GB" dirty="0"/>
              <a:t>But you don’t need Laplace specifically, you need one of his more specific adaptations</a:t>
            </a:r>
          </a:p>
          <a:p>
            <a:r>
              <a:rPr lang="en-GB" dirty="0"/>
              <a:t>Most of you should be familiar with the Fourier Series, below is the Fourier transform. Basically it’s the Laplace transform where s = </a:t>
            </a:r>
            <a:r>
              <a:rPr lang="en-GB" dirty="0" err="1"/>
              <a:t>jw</a:t>
            </a:r>
            <a:r>
              <a:rPr lang="en-GB" dirty="0"/>
              <a:t>.</a:t>
            </a:r>
          </a:p>
          <a:p>
            <a:r>
              <a:rPr lang="en-GB" dirty="0"/>
              <a:t>Why is this useful…?</a:t>
            </a:r>
          </a:p>
          <a:p>
            <a:endParaRPr lang="en-GB" dirty="0"/>
          </a:p>
        </p:txBody>
      </p:sp>
      <p:pic>
        <p:nvPicPr>
          <p:cNvPr id="3074" name="Picture 2" descr="Image result for Fourier transform equation">
            <a:extLst>
              <a:ext uri="{FF2B5EF4-FFF2-40B4-BE49-F238E27FC236}">
                <a16:creationId xmlns:a16="http://schemas.microsoft.com/office/drawing/2014/main" id="{2D4C143C-766D-4052-81C1-45412770BB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5369" y="3757753"/>
            <a:ext cx="5101262" cy="2615615"/>
          </a:xfrm>
          <a:prstGeom prst="rect">
            <a:avLst/>
          </a:prstGeom>
          <a:noFill/>
          <a:extLst>
            <a:ext uri="{909E8E84-426E-40DD-AFC4-6F175D3DCCD1}">
              <a14:hiddenFill xmlns:a14="http://schemas.microsoft.com/office/drawing/2010/main">
                <a:solidFill>
                  <a:srgbClr val="FFFFFF"/>
                </a:solidFill>
              </a14:hiddenFill>
            </a:ext>
          </a:extLst>
        </p:spPr>
      </p:pic>
      <p:sp>
        <p:nvSpPr>
          <p:cNvPr id="2" name="Date Placeholder 1">
            <a:extLst>
              <a:ext uri="{FF2B5EF4-FFF2-40B4-BE49-F238E27FC236}">
                <a16:creationId xmlns:a16="http://schemas.microsoft.com/office/drawing/2014/main" id="{04845463-3661-48D9-B1C8-90275CF7DE50}"/>
              </a:ext>
            </a:extLst>
          </p:cNvPr>
          <p:cNvSpPr>
            <a:spLocks noGrp="1"/>
          </p:cNvSpPr>
          <p:nvPr>
            <p:ph type="dt" sz="half" idx="10"/>
          </p:nvPr>
        </p:nvSpPr>
        <p:spPr/>
        <p:txBody>
          <a:bodyPr/>
          <a:lstStyle/>
          <a:p>
            <a:fld id="{1CB0984E-BBAE-4A52-951B-F29E7822DFF3}" type="datetime1">
              <a:rPr lang="en-GB" smtClean="0"/>
              <a:t>10/03/2019</a:t>
            </a:fld>
            <a:endParaRPr lang="en-GB"/>
          </a:p>
        </p:txBody>
      </p:sp>
      <p:sp>
        <p:nvSpPr>
          <p:cNvPr id="4" name="Slide Number Placeholder 3">
            <a:extLst>
              <a:ext uri="{FF2B5EF4-FFF2-40B4-BE49-F238E27FC236}">
                <a16:creationId xmlns:a16="http://schemas.microsoft.com/office/drawing/2014/main" id="{7A005B6A-C1DD-446F-9A6E-6C245DFFF254}"/>
              </a:ext>
            </a:extLst>
          </p:cNvPr>
          <p:cNvSpPr>
            <a:spLocks noGrp="1"/>
          </p:cNvSpPr>
          <p:nvPr>
            <p:ph type="sldNum" sz="quarter" idx="12"/>
          </p:nvPr>
        </p:nvSpPr>
        <p:spPr/>
        <p:txBody>
          <a:bodyPr/>
          <a:lstStyle/>
          <a:p>
            <a:fld id="{302814C8-D3D9-458F-A86B-C8E528B391F4}" type="slidenum">
              <a:rPr lang="en-GB" smtClean="0"/>
              <a:t>9</a:t>
            </a:fld>
            <a:r>
              <a:rPr lang="en-GB" dirty="0"/>
              <a:t>/19</a:t>
            </a:r>
          </a:p>
        </p:txBody>
      </p:sp>
    </p:spTree>
    <p:extLst>
      <p:ext uri="{BB962C8B-B14F-4D97-AF65-F5344CB8AC3E}">
        <p14:creationId xmlns:p14="http://schemas.microsoft.com/office/powerpoint/2010/main" val="37801082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1112</Words>
  <Application>Microsoft Office PowerPoint</Application>
  <PresentationFormat>Widescreen</PresentationFormat>
  <Paragraphs>131</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Calibri</vt:lpstr>
      <vt:lpstr>Rockwell</vt:lpstr>
      <vt:lpstr>Rockwell Condensed</vt:lpstr>
      <vt:lpstr>Rockwell Extra Bold</vt:lpstr>
      <vt:lpstr>Wingdings</vt:lpstr>
      <vt:lpstr>Wood Type</vt:lpstr>
      <vt:lpstr>An application of 24ghz radar for contactless heartrate monitoring</vt:lpstr>
      <vt:lpstr>Contents</vt:lpstr>
      <vt:lpstr>Project outline</vt:lpstr>
      <vt:lpstr>Project outline ctnd.</vt:lpstr>
      <vt:lpstr>Ideal end goal…and steps from here to there</vt:lpstr>
      <vt:lpstr>Ctnd.</vt:lpstr>
      <vt:lpstr>Signal basics: Understanding the problem and the Platform</vt:lpstr>
      <vt:lpstr>PowerPoint Presentation</vt:lpstr>
      <vt:lpstr>PowerPoint Presentation</vt:lpstr>
      <vt:lpstr>PowerPoint Presentation</vt:lpstr>
      <vt:lpstr>PowerPoint Presentation</vt:lpstr>
      <vt:lpstr>Begin designing</vt:lpstr>
      <vt:lpstr>PowerPoint Presentation</vt:lpstr>
      <vt:lpstr>Test the design – understanding success</vt:lpstr>
      <vt:lpstr>PowerPoint Presentation</vt:lpstr>
      <vt:lpstr>PowerPoint Presentation</vt:lpstr>
      <vt:lpstr>The data</vt:lpstr>
      <vt:lpstr>PowerPoint Presentation</vt:lpstr>
      <vt:lpstr>Conclusions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application of 24ghz radar for contactless heartrate monitoring</dc:title>
  <dc:creator>OISIN WATKINS</dc:creator>
  <cp:lastModifiedBy>OISIN WATKINS</cp:lastModifiedBy>
  <cp:revision>4</cp:revision>
  <dcterms:created xsi:type="dcterms:W3CDTF">2019-03-10T10:18:31Z</dcterms:created>
  <dcterms:modified xsi:type="dcterms:W3CDTF">2019-03-10T10:43:26Z</dcterms:modified>
</cp:coreProperties>
</file>